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6" r:id="rId3"/>
    <p:sldId id="270" r:id="rId4"/>
    <p:sldId id="273" r:id="rId5"/>
    <p:sldId id="289" r:id="rId6"/>
    <p:sldId id="356" r:id="rId7"/>
    <p:sldId id="357" r:id="rId8"/>
    <p:sldId id="367" r:id="rId9"/>
    <p:sldId id="399" r:id="rId10"/>
    <p:sldId id="368" r:id="rId11"/>
    <p:sldId id="366" r:id="rId12"/>
    <p:sldId id="364" r:id="rId13"/>
    <p:sldId id="269" r:id="rId14"/>
    <p:sldId id="271" r:id="rId15"/>
    <p:sldId id="310" r:id="rId16"/>
    <p:sldId id="400" r:id="rId17"/>
    <p:sldId id="401" r:id="rId18"/>
    <p:sldId id="402" r:id="rId19"/>
    <p:sldId id="324" r:id="rId20"/>
    <p:sldId id="359" r:id="rId21"/>
    <p:sldId id="360" r:id="rId22"/>
    <p:sldId id="361" r:id="rId23"/>
    <p:sldId id="362" r:id="rId24"/>
    <p:sldId id="363" r:id="rId25"/>
    <p:sldId id="345" r:id="rId26"/>
    <p:sldId id="347" r:id="rId27"/>
    <p:sldId id="348" r:id="rId28"/>
    <p:sldId id="346" r:id="rId29"/>
    <p:sldId id="339" r:id="rId30"/>
    <p:sldId id="331" r:id="rId31"/>
    <p:sldId id="333" r:id="rId32"/>
    <p:sldId id="334" r:id="rId33"/>
    <p:sldId id="335" r:id="rId34"/>
    <p:sldId id="288" r:id="rId35"/>
    <p:sldId id="309" r:id="rId36"/>
    <p:sldId id="312" r:id="rId37"/>
    <p:sldId id="325" r:id="rId38"/>
    <p:sldId id="320" r:id="rId39"/>
    <p:sldId id="318" r:id="rId40"/>
    <p:sldId id="354" r:id="rId41"/>
    <p:sldId id="272" r:id="rId42"/>
  </p:sldIdLst>
  <p:sldSz cx="9906000" cy="6858000" type="A4"/>
  <p:notesSz cx="7315200" cy="96012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6600"/>
    <a:srgbClr val="FFE5E5"/>
    <a:srgbClr val="FFCCCC"/>
    <a:srgbClr val="DEBDFF"/>
    <a:srgbClr val="CC99FF"/>
    <a:srgbClr val="FFFF97"/>
    <a:srgbClr val="FF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1650" y="-168"/>
      </p:cViewPr>
      <p:guideLst>
        <p:guide orient="horz" pos="2160"/>
        <p:guide pos="31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handoutMaster" Target="handoutMasters/handout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notesMaster" Target="notesMasters/notesMaster1.xml" /><Relationship Id="rId48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81052A9-14D2-4DD9-8675-4B1EC785BD1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11/21/2024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en-US" sz="1200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algn="r" eaLnBrk="1" fontAlgn="base" hangingPunct="1">
                <a:buNone/>
              </a:pPr>
              <a:t>‹#›</a:t>
            </a:fld>
            <a:endParaRPr 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7BE2DD-6E47-4855-BC7C-1F37078E64C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11/21/2024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720725"/>
            <a:ext cx="52006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>
              <a:buNone/>
            </a:pPr>
            <a:fld id="{9A0DB2DC-4C9A-4742-B13C-FB6460FD3503}" type="slidenum">
              <a:rPr lang="en-US" sz="1200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algn="r" eaLnBrk="1" fontAlgn="base" hangingPunct="1">
                <a:buNone/>
              </a:pPr>
              <a:t>‹#›</a:t>
            </a:fld>
            <a:endParaRPr 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Notes Placeholder 2"/>
          <p:cNvSpPr>
            <a:spLocks noGrp="1"/>
          </p:cNvSpPr>
          <p:nvPr>
            <p:ph type="body"/>
          </p:nvPr>
        </p:nvSpPr>
        <p:spPr>
          <a:xfrm>
            <a:off x="731838" y="4560888"/>
            <a:ext cx="5851525" cy="4319587"/>
          </a:xfrm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en-US" altLang="zh-CN" sz="1200" dirty="0"/>
              <a:pPr lvl="0" algn="r"/>
              <a:t>1</a:t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28674" name="Text Placeholder 2"/>
          <p:cNvSpPr>
            <a:spLocks noGrp="1"/>
          </p:cNvSpPr>
          <p:nvPr>
            <p:ph type="body"/>
          </p:nvPr>
        </p:nvSpPr>
        <p:spPr>
          <a:xfrm>
            <a:off x="731838" y="4560888"/>
            <a:ext cx="5851525" cy="4319587"/>
          </a:xfrm>
          <a:noFill/>
          <a:ln>
            <a:noFill/>
          </a:ln>
        </p:spPr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  <a:p>
            <a:pPr lvl="1" fontAlgn="base"/>
            <a:r>
              <a:rPr lang="en-US" strike="noStrike" noProof="1"/>
              <a:t>Second level</a:t>
            </a:r>
          </a:p>
          <a:p>
            <a:pPr lvl="2" fontAlgn="base"/>
            <a:r>
              <a:rPr lang="en-US" strike="noStrike" noProof="1"/>
              <a:t>Third level</a:t>
            </a:r>
          </a:p>
          <a:p>
            <a:pPr lvl="3" fontAlgn="base"/>
            <a:r>
              <a:rPr lang="en-US" strike="noStrike" noProof="1"/>
              <a:t>Fourth level</a:t>
            </a:r>
          </a:p>
          <a:p>
            <a:pPr lvl="4" fontAlgn="base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 indent="-285750"/>
            <a:r>
              <a:rPr lang="en-US" altLang="zh-CN" dirty="0"/>
              <a:t>Second level</a:t>
            </a:r>
          </a:p>
          <a:p>
            <a:pPr lvl="2" indent="-228600"/>
            <a:r>
              <a:rPr lang="en-US" altLang="zh-CN" dirty="0"/>
              <a:t>Third level</a:t>
            </a:r>
          </a:p>
          <a:p>
            <a:pPr lvl="3" indent="-228600"/>
            <a:r>
              <a:rPr lang="en-US" altLang="zh-CN" dirty="0"/>
              <a:t>Fourth level</a:t>
            </a:r>
          </a:p>
          <a:p>
            <a:pPr lvl="4" indent="-228600"/>
            <a:r>
              <a:rPr lang="en-US" altLang="zh-CN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>
              <a:buNone/>
            </a:pPr>
            <a:fld id="{9A0DB2DC-4C9A-4742-B13C-FB6460FD3503}" type="slidenum">
              <a:rPr lang="en-US" strike="noStrike" noProof="1" dirty="0">
                <a:latin typeface="Arial" panose="020B0604020202020204" pitchFamily="34" charset="0"/>
                <a:ea typeface="+mn-ea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 /><Relationship Id="rId3" Type="http://schemas.openxmlformats.org/officeDocument/2006/relationships/image" Target="../media/image1.jpeg" /><Relationship Id="rId7" Type="http://schemas.openxmlformats.org/officeDocument/2006/relationships/image" Target="../media/image5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jpeg" /><Relationship Id="rId5" Type="http://schemas.openxmlformats.org/officeDocument/2006/relationships/image" Target="../media/image3.jpeg" /><Relationship Id="rId10" Type="http://schemas.openxmlformats.org/officeDocument/2006/relationships/image" Target="../media/image8.jpeg" /><Relationship Id="rId4" Type="http://schemas.openxmlformats.org/officeDocument/2006/relationships/image" Target="../media/image2.jpeg" /><Relationship Id="rId9" Type="http://schemas.openxmlformats.org/officeDocument/2006/relationships/image" Target="../media/image7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 /><Relationship Id="rId3" Type="http://schemas.openxmlformats.org/officeDocument/2006/relationships/image" Target="../media/image14.jpeg" /><Relationship Id="rId7" Type="http://schemas.openxmlformats.org/officeDocument/2006/relationships/image" Target="../media/image18.jpe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jpeg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7" Type="http://schemas.openxmlformats.org/officeDocument/2006/relationships/image" Target="../media/image25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4.jpeg" /><Relationship Id="rId5" Type="http://schemas.openxmlformats.org/officeDocument/2006/relationships/image" Target="../media/image23.jpeg" /><Relationship Id="rId4" Type="http://schemas.openxmlformats.org/officeDocument/2006/relationships/image" Target="../media/image22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7" Type="http://schemas.openxmlformats.org/officeDocument/2006/relationships/image" Target="../media/image31.jpe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0.jpeg" /><Relationship Id="rId5" Type="http://schemas.openxmlformats.org/officeDocument/2006/relationships/image" Target="../media/image29.jpeg" /><Relationship Id="rId4" Type="http://schemas.openxmlformats.org/officeDocument/2006/relationships/image" Target="../media/image28.jpe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 /><Relationship Id="rId3" Type="http://schemas.openxmlformats.org/officeDocument/2006/relationships/image" Target="../media/image33.jpeg" /><Relationship Id="rId7" Type="http://schemas.openxmlformats.org/officeDocument/2006/relationships/image" Target="../media/image37.jpeg" /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6.jpeg" /><Relationship Id="rId5" Type="http://schemas.openxmlformats.org/officeDocument/2006/relationships/image" Target="../media/image35.jpeg" /><Relationship Id="rId10" Type="http://schemas.openxmlformats.org/officeDocument/2006/relationships/image" Target="../media/image40.jpeg" /><Relationship Id="rId4" Type="http://schemas.openxmlformats.org/officeDocument/2006/relationships/image" Target="../media/image34.jpeg" /><Relationship Id="rId9" Type="http://schemas.openxmlformats.org/officeDocument/2006/relationships/image" Target="../media/image39.jpeg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 /><Relationship Id="rId13" Type="http://schemas.openxmlformats.org/officeDocument/2006/relationships/image" Target="../media/image52.jpeg" /><Relationship Id="rId18" Type="http://schemas.openxmlformats.org/officeDocument/2006/relationships/image" Target="../media/image57.jpeg" /><Relationship Id="rId26" Type="http://schemas.openxmlformats.org/officeDocument/2006/relationships/image" Target="../media/image65.png" /><Relationship Id="rId3" Type="http://schemas.openxmlformats.org/officeDocument/2006/relationships/image" Target="../media/image42.png" /><Relationship Id="rId21" Type="http://schemas.openxmlformats.org/officeDocument/2006/relationships/image" Target="../media/image60.png" /><Relationship Id="rId7" Type="http://schemas.openxmlformats.org/officeDocument/2006/relationships/image" Target="../media/image46.jpeg" /><Relationship Id="rId12" Type="http://schemas.openxmlformats.org/officeDocument/2006/relationships/image" Target="../media/image51.png" /><Relationship Id="rId17" Type="http://schemas.openxmlformats.org/officeDocument/2006/relationships/image" Target="../media/image56.jpeg" /><Relationship Id="rId25" Type="http://schemas.openxmlformats.org/officeDocument/2006/relationships/image" Target="../media/image64.png" /><Relationship Id="rId2" Type="http://schemas.openxmlformats.org/officeDocument/2006/relationships/image" Target="../media/image41.jpeg" /><Relationship Id="rId16" Type="http://schemas.openxmlformats.org/officeDocument/2006/relationships/image" Target="../media/image55.jpeg" /><Relationship Id="rId20" Type="http://schemas.openxmlformats.org/officeDocument/2006/relationships/image" Target="../media/image59.jpeg" /><Relationship Id="rId29" Type="http://schemas.openxmlformats.org/officeDocument/2006/relationships/image" Target="../media/image6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5.jpeg" /><Relationship Id="rId11" Type="http://schemas.openxmlformats.org/officeDocument/2006/relationships/image" Target="../media/image50.jpeg" /><Relationship Id="rId24" Type="http://schemas.openxmlformats.org/officeDocument/2006/relationships/image" Target="../media/image63.png" /><Relationship Id="rId5" Type="http://schemas.openxmlformats.org/officeDocument/2006/relationships/image" Target="../media/image44.jpeg" /><Relationship Id="rId15" Type="http://schemas.openxmlformats.org/officeDocument/2006/relationships/image" Target="../media/image54.jpeg" /><Relationship Id="rId23" Type="http://schemas.openxmlformats.org/officeDocument/2006/relationships/image" Target="../media/image62.jpeg" /><Relationship Id="rId28" Type="http://schemas.openxmlformats.org/officeDocument/2006/relationships/image" Target="../media/image67.jpeg" /><Relationship Id="rId10" Type="http://schemas.openxmlformats.org/officeDocument/2006/relationships/image" Target="../media/image49.jpeg" /><Relationship Id="rId19" Type="http://schemas.openxmlformats.org/officeDocument/2006/relationships/image" Target="../media/image58.jpeg" /><Relationship Id="rId4" Type="http://schemas.openxmlformats.org/officeDocument/2006/relationships/image" Target="../media/image43.jpeg" /><Relationship Id="rId9" Type="http://schemas.openxmlformats.org/officeDocument/2006/relationships/image" Target="../media/image48.jpeg" /><Relationship Id="rId14" Type="http://schemas.openxmlformats.org/officeDocument/2006/relationships/image" Target="../media/image53.jpeg" /><Relationship Id="rId22" Type="http://schemas.openxmlformats.org/officeDocument/2006/relationships/image" Target="../media/image61.png" /><Relationship Id="rId27" Type="http://schemas.openxmlformats.org/officeDocument/2006/relationships/image" Target="../media/image66.jpeg" /><Relationship Id="rId30" Type="http://schemas.openxmlformats.org/officeDocument/2006/relationships/image" Target="../media/image69.jpe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 /><Relationship Id="rId2" Type="http://schemas.openxmlformats.org/officeDocument/2006/relationships/image" Target="../media/image7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4.jpeg" /><Relationship Id="rId5" Type="http://schemas.openxmlformats.org/officeDocument/2006/relationships/image" Target="../media/image73.jpeg" /><Relationship Id="rId4" Type="http://schemas.openxmlformats.org/officeDocument/2006/relationships/image" Target="../media/image72.jpe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 /><Relationship Id="rId2" Type="http://schemas.openxmlformats.org/officeDocument/2006/relationships/image" Target="../media/image75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9.png" /><Relationship Id="rId5" Type="http://schemas.openxmlformats.org/officeDocument/2006/relationships/image" Target="../media/image78.jpeg" /><Relationship Id="rId4" Type="http://schemas.openxmlformats.org/officeDocument/2006/relationships/image" Target="../media/image77.jpe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 /><Relationship Id="rId2" Type="http://schemas.openxmlformats.org/officeDocument/2006/relationships/image" Target="../media/image8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4.jpeg" /><Relationship Id="rId5" Type="http://schemas.openxmlformats.org/officeDocument/2006/relationships/image" Target="../media/image83.jpeg" /><Relationship Id="rId4" Type="http://schemas.openxmlformats.org/officeDocument/2006/relationships/image" Target="../media/image82.jpe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 /><Relationship Id="rId2" Type="http://schemas.openxmlformats.org/officeDocument/2006/relationships/image" Target="../media/image85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8.jpeg" /><Relationship Id="rId4" Type="http://schemas.openxmlformats.org/officeDocument/2006/relationships/image" Target="../media/image87.jpe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 /><Relationship Id="rId7" Type="http://schemas.openxmlformats.org/officeDocument/2006/relationships/image" Target="../media/image9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2.jpeg" /><Relationship Id="rId5" Type="http://schemas.openxmlformats.org/officeDocument/2006/relationships/image" Target="../media/image91.jpeg" /><Relationship Id="rId4" Type="http://schemas.openxmlformats.org/officeDocument/2006/relationships/image" Target="../media/image90.jpe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 /><Relationship Id="rId2" Type="http://schemas.openxmlformats.org/officeDocument/2006/relationships/image" Target="../media/image9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8.jpeg" /><Relationship Id="rId5" Type="http://schemas.openxmlformats.org/officeDocument/2006/relationships/image" Target="../media/image97.jpeg" /><Relationship Id="rId4" Type="http://schemas.openxmlformats.org/officeDocument/2006/relationships/image" Target="../media/image96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image" Target="../media/image99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3.jpeg" /><Relationship Id="rId5" Type="http://schemas.openxmlformats.org/officeDocument/2006/relationships/image" Target="../media/image102.jpeg" /><Relationship Id="rId4" Type="http://schemas.openxmlformats.org/officeDocument/2006/relationships/image" Target="../media/image101.jpe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 /><Relationship Id="rId2" Type="http://schemas.openxmlformats.org/officeDocument/2006/relationships/image" Target="../media/image10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5.jpeg" /><Relationship Id="rId5" Type="http://schemas.openxmlformats.org/officeDocument/2006/relationships/image" Target="../media/image107.jpeg" /><Relationship Id="rId4" Type="http://schemas.openxmlformats.org/officeDocument/2006/relationships/image" Target="../media/image106.jpe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 /><Relationship Id="rId7" Type="http://schemas.openxmlformats.org/officeDocument/2006/relationships/image" Target="../media/image113.jpeg" /><Relationship Id="rId2" Type="http://schemas.openxmlformats.org/officeDocument/2006/relationships/image" Target="../media/image108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2.jpeg" /><Relationship Id="rId5" Type="http://schemas.openxmlformats.org/officeDocument/2006/relationships/image" Target="../media/image111.jpeg" /><Relationship Id="rId4" Type="http://schemas.openxmlformats.org/officeDocument/2006/relationships/image" Target="../media/image110.jpe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 /><Relationship Id="rId2" Type="http://schemas.openxmlformats.org/officeDocument/2006/relationships/image" Target="../media/image11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8.jpeg" /><Relationship Id="rId5" Type="http://schemas.openxmlformats.org/officeDocument/2006/relationships/image" Target="../media/image117.jpeg" /><Relationship Id="rId4" Type="http://schemas.openxmlformats.org/officeDocument/2006/relationships/image" Target="../media/image116.jpe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 /><Relationship Id="rId2" Type="http://schemas.openxmlformats.org/officeDocument/2006/relationships/image" Target="../media/image119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3.png" /><Relationship Id="rId5" Type="http://schemas.openxmlformats.org/officeDocument/2006/relationships/image" Target="../media/image122.jpeg" /><Relationship Id="rId4" Type="http://schemas.openxmlformats.org/officeDocument/2006/relationships/image" Target="../media/image121.jpe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 /><Relationship Id="rId2" Type="http://schemas.openxmlformats.org/officeDocument/2006/relationships/image" Target="../media/image12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1.png" /><Relationship Id="rId5" Type="http://schemas.openxmlformats.org/officeDocument/2006/relationships/image" Target="../media/image127.jpeg" /><Relationship Id="rId4" Type="http://schemas.openxmlformats.org/officeDocument/2006/relationships/image" Target="../media/image126.jpe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 /><Relationship Id="rId2" Type="http://schemas.openxmlformats.org/officeDocument/2006/relationships/image" Target="../media/image128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6.jpeg" /><Relationship Id="rId5" Type="http://schemas.openxmlformats.org/officeDocument/2006/relationships/image" Target="../media/image131.jpeg" /><Relationship Id="rId4" Type="http://schemas.openxmlformats.org/officeDocument/2006/relationships/image" Target="../media/image130.jpe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 /><Relationship Id="rId2" Type="http://schemas.openxmlformats.org/officeDocument/2006/relationships/image" Target="../media/image132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5.jpeg" /><Relationship Id="rId4" Type="http://schemas.openxmlformats.org/officeDocument/2006/relationships/image" Target="../media/image134.jpe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 /><Relationship Id="rId2" Type="http://schemas.openxmlformats.org/officeDocument/2006/relationships/image" Target="../media/image136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0.jpeg" /><Relationship Id="rId5" Type="http://schemas.openxmlformats.org/officeDocument/2006/relationships/image" Target="../media/image139.jpeg" /><Relationship Id="rId4" Type="http://schemas.openxmlformats.org/officeDocument/2006/relationships/image" Target="../media/image138.jpe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 /><Relationship Id="rId2" Type="http://schemas.openxmlformats.org/officeDocument/2006/relationships/image" Target="../media/image141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8.png" /><Relationship Id="rId5" Type="http://schemas.openxmlformats.org/officeDocument/2006/relationships/image" Target="../media/image144.jpeg" /><Relationship Id="rId4" Type="http://schemas.openxmlformats.org/officeDocument/2006/relationships/image" Target="../media/image143.jpe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 /><Relationship Id="rId2" Type="http://schemas.openxmlformats.org/officeDocument/2006/relationships/image" Target="../media/image145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9.jpeg" /><Relationship Id="rId5" Type="http://schemas.openxmlformats.org/officeDocument/2006/relationships/image" Target="../media/image148.jpeg" /><Relationship Id="rId4" Type="http://schemas.openxmlformats.org/officeDocument/2006/relationships/image" Target="../media/image147.jpe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 /><Relationship Id="rId2" Type="http://schemas.openxmlformats.org/officeDocument/2006/relationships/image" Target="../media/image15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8.jpeg" /><Relationship Id="rId5" Type="http://schemas.openxmlformats.org/officeDocument/2006/relationships/image" Target="../media/image153.jpeg" /><Relationship Id="rId4" Type="http://schemas.openxmlformats.org/officeDocument/2006/relationships/image" Target="../media/image152.jpe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 /><Relationship Id="rId2" Type="http://schemas.openxmlformats.org/officeDocument/2006/relationships/image" Target="../media/image154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58.jpeg" /><Relationship Id="rId5" Type="http://schemas.openxmlformats.org/officeDocument/2006/relationships/image" Target="../media/image157.jpeg" /><Relationship Id="rId4" Type="http://schemas.openxmlformats.org/officeDocument/2006/relationships/image" Target="../media/image156.jpe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 /><Relationship Id="rId2" Type="http://schemas.openxmlformats.org/officeDocument/2006/relationships/image" Target="../media/image159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2.jpeg" /><Relationship Id="rId4" Type="http://schemas.openxmlformats.org/officeDocument/2006/relationships/image" Target="../media/image161.jpe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 /><Relationship Id="rId2" Type="http://schemas.openxmlformats.org/officeDocument/2006/relationships/image" Target="../media/image163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66.jpeg" /><Relationship Id="rId4" Type="http://schemas.openxmlformats.org/officeDocument/2006/relationships/image" Target="../media/image165.jpeg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2B2B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4"/>
          <p:cNvSpPr/>
          <p:nvPr/>
        </p:nvSpPr>
        <p:spPr>
          <a:xfrm flipV="1">
            <a:off x="0" y="5927725"/>
            <a:ext cx="6172200" cy="46038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" name="Line 8"/>
          <p:cNvSpPr/>
          <p:nvPr/>
        </p:nvSpPr>
        <p:spPr>
          <a:xfrm>
            <a:off x="64008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0" name="Line 10"/>
          <p:cNvSpPr/>
          <p:nvPr/>
        </p:nvSpPr>
        <p:spPr>
          <a:xfrm>
            <a:off x="8686800" y="5867400"/>
            <a:ext cx="12192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Line 11"/>
          <p:cNvSpPr/>
          <p:nvPr/>
        </p:nvSpPr>
        <p:spPr>
          <a:xfrm>
            <a:off x="8534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2" name="Rectangle 12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4103" name="Picture 30" descr="final view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05200"/>
            <a:ext cx="914400" cy="91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4" name="Text Box 32"/>
          <p:cNvSpPr txBox="1"/>
          <p:nvPr/>
        </p:nvSpPr>
        <p:spPr>
          <a:xfrm>
            <a:off x="6505575" y="561975"/>
            <a:ext cx="3019425" cy="1477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INTERIORS</a:t>
            </a:r>
          </a:p>
          <a:p>
            <a:pPr algn="r"/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ARCHITECTURE</a:t>
            </a:r>
          </a:p>
          <a:p>
            <a:pPr algn="r"/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PROJECT MANAGEMENT</a:t>
            </a:r>
          </a:p>
        </p:txBody>
      </p:sp>
      <p:pic>
        <p:nvPicPr>
          <p:cNvPr id="4105" name="Picture 33" descr="IMG_00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4800"/>
            <a:ext cx="990600" cy="912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6" name="Rectangle 34"/>
          <p:cNvSpPr/>
          <p:nvPr/>
        </p:nvSpPr>
        <p:spPr>
          <a:xfrm>
            <a:off x="1828800" y="304800"/>
            <a:ext cx="914400" cy="9144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4107" name="Picture 35" descr="IMG_00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04800"/>
            <a:ext cx="914400" cy="912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8" name="Picture 36" descr="AA0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286000"/>
            <a:ext cx="9906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9" name="Rectangle 37"/>
          <p:cNvSpPr/>
          <p:nvPr/>
        </p:nvSpPr>
        <p:spPr>
          <a:xfrm>
            <a:off x="762000" y="1295400"/>
            <a:ext cx="987425" cy="914400"/>
          </a:xfrm>
          <a:prstGeom prst="rect">
            <a:avLst/>
          </a:prstGeom>
          <a:solidFill>
            <a:srgbClr val="FFA3A3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4110" name="Picture 38" descr="AA0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295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11" name="Picture 39" descr="AA0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4495800"/>
            <a:ext cx="990600" cy="915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2" name="Rectangle 40"/>
          <p:cNvSpPr/>
          <p:nvPr/>
        </p:nvSpPr>
        <p:spPr>
          <a:xfrm>
            <a:off x="8610600" y="4495800"/>
            <a:ext cx="914400" cy="914400"/>
          </a:xfrm>
          <a:prstGeom prst="rect">
            <a:avLst/>
          </a:prstGeom>
          <a:solidFill>
            <a:srgbClr val="C0C0C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13" name="Rectangle 41"/>
          <p:cNvSpPr/>
          <p:nvPr/>
        </p:nvSpPr>
        <p:spPr>
          <a:xfrm>
            <a:off x="8610600" y="2514600"/>
            <a:ext cx="914400" cy="914400"/>
          </a:xfrm>
          <a:prstGeom prst="rect">
            <a:avLst/>
          </a:prstGeom>
          <a:solidFill>
            <a:srgbClr val="3366FF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14" name="Rectangle 43"/>
          <p:cNvSpPr/>
          <p:nvPr/>
        </p:nvSpPr>
        <p:spPr>
          <a:xfrm>
            <a:off x="7546975" y="3505200"/>
            <a:ext cx="987425" cy="914400"/>
          </a:xfrm>
          <a:prstGeom prst="rect">
            <a:avLst/>
          </a:prstGeom>
          <a:solidFill>
            <a:srgbClr val="9393FF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15" name="Rectangle 44"/>
          <p:cNvSpPr/>
          <p:nvPr/>
        </p:nvSpPr>
        <p:spPr>
          <a:xfrm>
            <a:off x="6477000" y="4495800"/>
            <a:ext cx="987425" cy="914400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4116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4495800"/>
            <a:ext cx="1000125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7" name="Text Box 5"/>
          <p:cNvSpPr txBox="1"/>
          <p:nvPr/>
        </p:nvSpPr>
        <p:spPr>
          <a:xfrm>
            <a:off x="6413500" y="5757863"/>
            <a:ext cx="18923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COMPANY PROFILE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9599" y="5177132"/>
            <a:ext cx="7391401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EXCEL CONSTRUCTION &amp; ELECTRICALS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67600" y="3657600"/>
            <a:ext cx="10668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ECE</a:t>
            </a:r>
          </a:p>
        </p:txBody>
      </p:sp>
      <p:pic>
        <p:nvPicPr>
          <p:cNvPr id="4120" name="Picture 25"/>
          <p:cNvPicPr>
            <a:picLocks noChangeAspect="1"/>
          </p:cNvPicPr>
          <p:nvPr/>
        </p:nvPicPr>
        <p:blipFill>
          <a:blip r:embed="rId10">
            <a:lum contrast="41999"/>
          </a:blip>
          <a:stretch>
            <a:fillRect/>
          </a:stretch>
        </p:blipFill>
        <p:spPr>
          <a:xfrm>
            <a:off x="703263" y="3317875"/>
            <a:ext cx="668337" cy="12541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</p:pic>
      <p:sp>
        <p:nvSpPr>
          <p:cNvPr id="4121" name="WordArt 2"/>
          <p:cNvSpPr>
            <a:spLocks noTextEdit="1"/>
          </p:cNvSpPr>
          <p:nvPr/>
        </p:nvSpPr>
        <p:spPr>
          <a:xfrm>
            <a:off x="712788" y="4648200"/>
            <a:ext cx="658812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1875"/>
              </a:avLst>
            </a:prstTxWarp>
            <a:normAutofit fontScale="62500" lnSpcReduction="20000"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charset="0"/>
                <a:ea typeface="Impact" panose="020B0806030902050204" charset="0"/>
              </a:rPr>
              <a:t>ECE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6386" name="Text Box 5"/>
          <p:cNvSpPr txBox="1"/>
          <p:nvPr/>
        </p:nvSpPr>
        <p:spPr>
          <a:xfrm>
            <a:off x="7620000" y="6089650"/>
            <a:ext cx="2147888" cy="692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   KEY PERSONNEL</a:t>
            </a:r>
          </a:p>
          <a:p>
            <a:r>
              <a:rPr lang="en-US" altLang="zh-CN" sz="1200" b="1" dirty="0">
                <a:solidFill>
                  <a:srgbClr val="FF0000"/>
                </a:solidFill>
                <a:latin typeface="Gill Sans Ultra Bold Condensed" panose="020B0A06020104020203" pitchFamily="34" charset="0"/>
              </a:rPr>
              <a:t>     IMMANUEL B SAMUEL</a:t>
            </a:r>
          </a:p>
          <a:p>
            <a:r>
              <a:rPr lang="en-US" altLang="zh-CN" sz="1100" b="1" i="1" dirty="0">
                <a:solidFill>
                  <a:srgbClr val="FF0000"/>
                </a:solidFill>
                <a:latin typeface="Gill Sans Ultra Bold Condensed" panose="020B0A06020104020203" pitchFamily="34" charset="0"/>
              </a:rPr>
              <a:t>(Founder &amp; Principal Architect)</a:t>
            </a:r>
          </a:p>
        </p:txBody>
      </p:sp>
      <p:pic>
        <p:nvPicPr>
          <p:cNvPr id="16387" name="Picture 12" descr="sam9.jpg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6138" y="762000"/>
            <a:ext cx="2125662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8" name="TextBox 13"/>
          <p:cNvSpPr txBox="1"/>
          <p:nvPr/>
        </p:nvSpPr>
        <p:spPr>
          <a:xfrm>
            <a:off x="3048000" y="685800"/>
            <a:ext cx="6248400" cy="22479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Graduated from </a:t>
            </a:r>
            <a:r>
              <a:rPr lang="en-US" altLang="zh-CN" sz="1400" b="1" i="1" dirty="0">
                <a:latin typeface="Arial" panose="020B0604020202020204" pitchFamily="34" charset="0"/>
              </a:rPr>
              <a:t>Thiagarajar Engineering College</a:t>
            </a:r>
            <a:r>
              <a:rPr lang="en-US" altLang="zh-CN" sz="1400" dirty="0">
                <a:latin typeface="Arial" panose="020B0604020202020204" pitchFamily="34" charset="0"/>
              </a:rPr>
              <a:t> (Autonomous), Madurai, Tamil Nadu in 1993.  With all round credentials bagged the </a:t>
            </a:r>
            <a:r>
              <a:rPr lang="en-US" altLang="zh-CN" sz="1400" b="1" i="1" dirty="0">
                <a:latin typeface="Arial" panose="020B0604020202020204" pitchFamily="34" charset="0"/>
              </a:rPr>
              <a:t>“Best Outgoing Student”</a:t>
            </a:r>
            <a:r>
              <a:rPr lang="en-US" altLang="zh-CN" sz="1400" dirty="0">
                <a:latin typeface="Arial" panose="020B0604020202020204" pitchFamily="34" charset="0"/>
              </a:rPr>
              <a:t> award. Later went on to do MBA 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A multi talented person in </a:t>
            </a:r>
            <a:r>
              <a:rPr lang="en-US" altLang="zh-CN" sz="1400" b="1" i="1" dirty="0">
                <a:latin typeface="Arial" panose="020B0604020202020204" pitchFamily="34" charset="0"/>
              </a:rPr>
              <a:t>Sports</a:t>
            </a:r>
            <a:r>
              <a:rPr lang="en-US" altLang="zh-CN" sz="1400" dirty="0">
                <a:latin typeface="Arial" panose="020B0604020202020204" pitchFamily="34" charset="0"/>
              </a:rPr>
              <a:t> (Has represented Tamil Nadu in 3 Nationals / Captained MK University &amp; was the General Captain during College days and </a:t>
            </a:r>
            <a:r>
              <a:rPr lang="en-US" altLang="zh-CN" sz="1400" b="1" i="1" dirty="0">
                <a:latin typeface="Arial" panose="020B0604020202020204" pitchFamily="34" charset="0"/>
              </a:rPr>
              <a:t>Music</a:t>
            </a:r>
            <a:r>
              <a:rPr lang="en-US" altLang="zh-CN" sz="1400" dirty="0">
                <a:latin typeface="Arial" panose="020B0604020202020204" pitchFamily="34" charset="0"/>
              </a:rPr>
              <a:t> (Passed 3</a:t>
            </a:r>
            <a:r>
              <a:rPr lang="en-US" altLang="zh-CN" sz="1400" baseline="30000" dirty="0">
                <a:latin typeface="Arial" panose="020B0604020202020204" pitchFamily="34" charset="0"/>
              </a:rPr>
              <a:t>rd</a:t>
            </a:r>
            <a:r>
              <a:rPr lang="en-US" altLang="zh-CN" sz="1400" dirty="0">
                <a:latin typeface="Arial" panose="020B0604020202020204" pitchFamily="34" charset="0"/>
              </a:rPr>
              <a:t> grade from Royal School of Music, London).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A  complete team player worked in various MNC’s like RSP Architects (Singapore), Interics (Dubai) &amp; dwp-Interics (Singapore) and has enough professional experience in designing and managing projects of all sizes.</a:t>
            </a:r>
          </a:p>
        </p:txBody>
      </p:sp>
      <p:sp>
        <p:nvSpPr>
          <p:cNvPr id="16389" name="TextBox 13"/>
          <p:cNvSpPr txBox="1"/>
          <p:nvPr/>
        </p:nvSpPr>
        <p:spPr>
          <a:xfrm>
            <a:off x="685800" y="2971800"/>
            <a:ext cx="8610600" cy="3970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*Possess sound knowledge about prevalent real estate markets with hands on experience in managing a wide range of projects including supervision, quality control &amp; documentation of civil and interior projects.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*Proficient at developing apt design solutions for clients, providing </a:t>
            </a:r>
            <a:r>
              <a:rPr lang="en-US" altLang="zh-CN" sz="1400" b="1" dirty="0">
                <a:latin typeface="Arial" panose="020B0604020202020204" pitchFamily="34" charset="0"/>
              </a:rPr>
              <a:t>investment &amp; design advisory</a:t>
            </a:r>
            <a:r>
              <a:rPr lang="en-US" altLang="zh-CN" sz="1400" dirty="0">
                <a:latin typeface="Arial" panose="020B0604020202020204" pitchFamily="34" charset="0"/>
              </a:rPr>
              <a:t> and alternatives for ensuring maximum output.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*Well versed with technical tools &amp; systems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*Possess demonstrated </a:t>
            </a:r>
            <a:r>
              <a:rPr lang="en-US" altLang="zh-CN" sz="1400" b="1" dirty="0">
                <a:latin typeface="Arial" panose="020B0604020202020204" pitchFamily="34" charset="0"/>
              </a:rPr>
              <a:t>communication skills</a:t>
            </a:r>
            <a:r>
              <a:rPr lang="en-US" altLang="zh-CN" sz="1400" dirty="0">
                <a:latin typeface="Arial" panose="020B0604020202020204" pitchFamily="34" charset="0"/>
              </a:rPr>
              <a:t> with exceptional relationship management and team supervision abilities.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*Experience in </a:t>
            </a:r>
            <a:r>
              <a:rPr lang="en-US" altLang="zh-CN" sz="1400" b="1" dirty="0">
                <a:latin typeface="Arial" panose="020B0604020202020204" pitchFamily="34" charset="0"/>
              </a:rPr>
              <a:t>designing</a:t>
            </a:r>
            <a:r>
              <a:rPr lang="en-US" altLang="zh-CN" sz="1400" dirty="0">
                <a:latin typeface="Arial" panose="020B0604020202020204" pitchFamily="34" charset="0"/>
              </a:rPr>
              <a:t> huge projects (Both Interiors and Architecture) catering to various segments of clients (IT, ITES ,Retail etc..)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*Was part of the core team of some of the prestigious </a:t>
            </a:r>
            <a:r>
              <a:rPr lang="en-US" altLang="zh-CN" sz="1400" b="1" dirty="0">
                <a:latin typeface="Arial" panose="020B0604020202020204" pitchFamily="34" charset="0"/>
              </a:rPr>
              <a:t>infra projects</a:t>
            </a:r>
            <a:r>
              <a:rPr lang="en-US" altLang="zh-CN" sz="1400" dirty="0">
                <a:latin typeface="Arial" panose="020B0604020202020204" pitchFamily="34" charset="0"/>
              </a:rPr>
              <a:t> like </a:t>
            </a:r>
            <a:r>
              <a:rPr lang="en-US" altLang="zh-CN" sz="1400" b="1" i="1" dirty="0">
                <a:latin typeface="Arial" panose="020B0604020202020204" pitchFamily="34" charset="0"/>
              </a:rPr>
              <a:t>ITPL</a:t>
            </a:r>
            <a:r>
              <a:rPr lang="en-US" altLang="zh-CN" sz="1400" dirty="0">
                <a:latin typeface="Arial" panose="020B0604020202020204" pitchFamily="34" charset="0"/>
              </a:rPr>
              <a:t> (India’s first IT Park), </a:t>
            </a:r>
            <a:r>
              <a:rPr lang="en-US" altLang="zh-CN" sz="1400" b="1" i="1" dirty="0">
                <a:latin typeface="Arial" panose="020B0604020202020204" pitchFamily="34" charset="0"/>
              </a:rPr>
              <a:t>Infosys</a:t>
            </a:r>
            <a:r>
              <a:rPr lang="en-US" altLang="zh-CN" sz="1400" dirty="0">
                <a:latin typeface="Arial" panose="020B0604020202020204" pitchFamily="34" charset="0"/>
              </a:rPr>
              <a:t> first building project and </a:t>
            </a:r>
            <a:r>
              <a:rPr lang="en-US" altLang="zh-CN" sz="1400" b="1" i="1" dirty="0">
                <a:latin typeface="Arial" panose="020B0604020202020204" pitchFamily="34" charset="0"/>
              </a:rPr>
              <a:t>BIAL</a:t>
            </a:r>
            <a:r>
              <a:rPr lang="en-US" altLang="zh-CN" sz="1400" dirty="0">
                <a:latin typeface="Arial" panose="020B0604020202020204" pitchFamily="34" charset="0"/>
              </a:rPr>
              <a:t> (One of India’s premier Greenfield Airport)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*Was part of the design team which set up their first </a:t>
            </a:r>
            <a:r>
              <a:rPr lang="en-US" altLang="zh-CN" sz="1400" b="1" dirty="0">
                <a:latin typeface="Arial" panose="020B0604020202020204" pitchFamily="34" charset="0"/>
              </a:rPr>
              <a:t>facility</a:t>
            </a:r>
            <a:r>
              <a:rPr lang="en-US" altLang="zh-CN" sz="1400" dirty="0">
                <a:latin typeface="Arial" panose="020B0604020202020204" pitchFamily="34" charset="0"/>
              </a:rPr>
              <a:t> in India for some of the Global IT giants like Microsoft, CISCO, HP, Google, SAP Labs &amp; Sunmiro Systems.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*Worked with world renowned foreign designers  for retail brands like TITAN Eye+, Fastrack, GAP US, Johnston &amp; Murphy, COLE HAAN, Calvin Klein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*Experience in </a:t>
            </a:r>
            <a:r>
              <a:rPr lang="en-US" altLang="zh-CN" sz="1400" b="1" dirty="0">
                <a:latin typeface="Arial" panose="020B0604020202020204" pitchFamily="34" charset="0"/>
              </a:rPr>
              <a:t>handling Turn key projects</a:t>
            </a:r>
            <a:r>
              <a:rPr lang="en-US" altLang="zh-CN" sz="1400" dirty="0">
                <a:latin typeface="Arial" panose="020B0604020202020204" pitchFamily="34" charset="0"/>
              </a:rPr>
              <a:t> with strict monitoring of financial cash flow.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68"/>
          <p:cNvGraphicFramePr>
            <a:graphicFrameLocks noGrp="1"/>
          </p:cNvGraphicFramePr>
          <p:nvPr/>
        </p:nvGraphicFramePr>
        <p:xfrm>
          <a:off x="1600200" y="1112838"/>
          <a:ext cx="6883400" cy="4754740"/>
        </p:xfrm>
        <a:graphic>
          <a:graphicData uri="http://schemas.openxmlformats.org/drawingml/2006/table">
            <a:tbl>
              <a:tblPr/>
              <a:tblGrid>
                <a:gridCol w="135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rPr>
                        <a:t>SL NO.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rPr>
                        <a:t>DESIGNATION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Irfan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Khan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Project Manager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Smitha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Administrator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Ravi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Accountant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MD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Mohsin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Project In charge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MD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Afnan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Site Engineer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Arshiya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Khanum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Receptionist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Jabir Ahmed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Senior Supervisor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Mohammed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Sayeed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Supervisor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Shamim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Office Boy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Shafiq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Ahmed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Material Co – Ordinate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Asim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Electrical In charge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Sudeesh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Electrical Supervisor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95600" y="242888"/>
            <a:ext cx="3757613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fontAlgn="auto">
              <a:spcBef>
                <a:spcPct val="5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sz="2800" b="1" kern="1200" cap="none" spc="0" normalizeH="0" baseline="0" noProof="0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STAFF STUCTURES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3"/>
          <p:cNvSpPr/>
          <p:nvPr/>
        </p:nvSpPr>
        <p:spPr>
          <a:xfrm>
            <a:off x="0" y="6172200"/>
            <a:ext cx="5638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4" name="Line 4"/>
          <p:cNvSpPr/>
          <p:nvPr/>
        </p:nvSpPr>
        <p:spPr>
          <a:xfrm>
            <a:off x="56388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5" name="Line 6"/>
          <p:cNvSpPr/>
          <p:nvPr/>
        </p:nvSpPr>
        <p:spPr>
          <a:xfrm>
            <a:off x="8991600" y="6172200"/>
            <a:ext cx="914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6" name="Line 7"/>
          <p:cNvSpPr/>
          <p:nvPr/>
        </p:nvSpPr>
        <p:spPr>
          <a:xfrm>
            <a:off x="89916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8438" name="Text Box 5"/>
          <p:cNvSpPr txBox="1"/>
          <p:nvPr/>
        </p:nvSpPr>
        <p:spPr>
          <a:xfrm>
            <a:off x="5921375" y="5867400"/>
            <a:ext cx="28225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–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RETAIL/HOSPITALITY/MEDICAL</a:t>
            </a:r>
          </a:p>
        </p:txBody>
      </p:sp>
      <p:sp>
        <p:nvSpPr>
          <p:cNvPr id="18439" name="Text Box 7"/>
          <p:cNvSpPr txBox="1"/>
          <p:nvPr/>
        </p:nvSpPr>
        <p:spPr>
          <a:xfrm>
            <a:off x="785813" y="152400"/>
            <a:ext cx="6148387" cy="581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endParaRPr lang="en-US" altLang="zh-CN" sz="24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Monarch Ergonomics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Showrooms (Around 15 stores	-	 5,000 Sft each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All across India)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TITAN Eye + (Around 350 stores	- 	1,500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  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All across India)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World of TITAN (Around 30 stores	- 	2,500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All across India)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MonChateu , Bangalore		- 	6,000 Sft         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Ridgetop Dental Clinic 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(Multi location)		- 	5,000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Wrapz  (Multi location)		- 	2,000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Cole Haan Inc 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Stores (Multi location)		-	2,500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Johnston &amp; Murphy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Stores (Multi location)		-	2,500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GAP Stores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(Multi location)		-                   10,000 Sft each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	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The Children’s Place</a:t>
            </a: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(Multi location)		-	2,000 Sft each    </a:t>
            </a:r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844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690813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553200" y="3605213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2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0" y="361315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553200" y="1776413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4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382000" y="1752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5" name="Picture 13" descr="Option-B 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8382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6" name="Picture 14" descr="IMG_0849.JPG"/>
          <p:cNvPicPr/>
          <p:nvPr/>
        </p:nvPicPr>
        <p:blipFill>
          <a:blip r:embed="rId8"/>
          <a:stretch>
            <a:fillRect/>
          </a:stretch>
        </p:blipFill>
        <p:spPr>
          <a:xfrm>
            <a:off x="7467600" y="45720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7" name="TextBox 16"/>
          <p:cNvSpPr txBox="1"/>
          <p:nvPr/>
        </p:nvSpPr>
        <p:spPr>
          <a:xfrm>
            <a:off x="457200" y="6307138"/>
            <a:ext cx="3825875" cy="2460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  <a:latin typeface="Arial" panose="020B0604020202020204" pitchFamily="34" charset="0"/>
              </a:rPr>
              <a:t>Note: D- Design; PMC – Project Management; TK – Turn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0" y="57150"/>
            <a:ext cx="32766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sz="2000" b="1" u="sng" kern="1200" cap="none" spc="0" normalizeH="0" baseline="0" noProof="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CLIENT TELE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Line 3"/>
          <p:cNvSpPr/>
          <p:nvPr/>
        </p:nvSpPr>
        <p:spPr>
          <a:xfrm>
            <a:off x="0" y="65024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58" name="Line 4"/>
          <p:cNvSpPr/>
          <p:nvPr/>
        </p:nvSpPr>
        <p:spPr>
          <a:xfrm>
            <a:off x="5867400" y="6197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59" name="Text Box 5"/>
          <p:cNvSpPr txBox="1"/>
          <p:nvPr/>
        </p:nvSpPr>
        <p:spPr>
          <a:xfrm>
            <a:off x="6156325" y="6197600"/>
            <a:ext cx="23526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–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CORPORATE OFFICES</a:t>
            </a:r>
          </a:p>
        </p:txBody>
      </p:sp>
      <p:sp>
        <p:nvSpPr>
          <p:cNvPr id="19460" name="Line 6"/>
          <p:cNvSpPr/>
          <p:nvPr/>
        </p:nvSpPr>
        <p:spPr>
          <a:xfrm>
            <a:off x="8763000" y="65024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61" name="Line 7"/>
          <p:cNvSpPr/>
          <p:nvPr/>
        </p:nvSpPr>
        <p:spPr>
          <a:xfrm>
            <a:off x="8763000" y="62738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62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9463" name="Text Box 7"/>
          <p:cNvSpPr txBox="1"/>
          <p:nvPr/>
        </p:nvSpPr>
        <p:spPr>
          <a:xfrm>
            <a:off x="457200" y="77788"/>
            <a:ext cx="7519988" cy="61864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Cambridge Integrated Services,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Ascendum Solutions India Pvt Ltd,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AON Specialist Services Pvt Ltd,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Aptara Learning Pvt Ltd, Trivandrum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TATA ELXSI, Trivandrum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MTU Detroit Diesel India Pvt Ltd, Bangalore		- 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WPA World Class Services Pvt Ltd, Bangalore		-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CADES, Bangalore				- 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GE India Pvt Ltd, Bangalore			-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Takii Seeds India Pvt Ltd, Bangalore			-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Semillus Fito India Pvt Ltd, Bangalore			- 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EION Telecom Pvt Ltd, Bangalore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Cognizant Technology Solutions , Hyderabad		-			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Xchanging  Technology Services India Pvt Ltd, Solan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Xchanging Technology Services India Pvt Ltd, Shimoga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TITAN Industries Ltd , Bangalore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GrayMatter Software Services Pvt Ltd, Bangalore		-	 </a:t>
            </a:r>
            <a:endParaRPr lang="en-US" altLang="zh-CN" sz="12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94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0" y="152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534400" y="10668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620000" y="19812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531225" y="2895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8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7616825" y="38100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9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8531225" y="4724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70" name="Text Box 7"/>
          <p:cNvSpPr txBox="1"/>
          <p:nvPr/>
        </p:nvSpPr>
        <p:spPr>
          <a:xfrm>
            <a:off x="5257800" y="76200"/>
            <a:ext cx="1524000" cy="63706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40,000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50,000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25,000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12,000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12,000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40,000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 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 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65,000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60,000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15,000 Sft</a:t>
            </a:r>
            <a:endParaRPr lang="en-US" altLang="zh-CN" sz="12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471" name="Text Box 7"/>
          <p:cNvSpPr txBox="1"/>
          <p:nvPr/>
        </p:nvSpPr>
        <p:spPr>
          <a:xfrm>
            <a:off x="6324600" y="76200"/>
            <a:ext cx="1524000" cy="61864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  <a:endParaRPr lang="en-US" altLang="zh-CN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9472" name="TextBox 16"/>
          <p:cNvSpPr txBox="1"/>
          <p:nvPr/>
        </p:nvSpPr>
        <p:spPr>
          <a:xfrm>
            <a:off x="457200" y="6535738"/>
            <a:ext cx="3825875" cy="2460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  <a:latin typeface="Arial" panose="020B0604020202020204" pitchFamily="34" charset="0"/>
              </a:rPr>
              <a:t>Note: D- Design; PMC – Project Management; TK – Turn key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Line 3"/>
          <p:cNvSpPr/>
          <p:nvPr/>
        </p:nvSpPr>
        <p:spPr>
          <a:xfrm>
            <a:off x="0" y="64770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2" name="Line 4"/>
          <p:cNvSpPr/>
          <p:nvPr/>
        </p:nvSpPr>
        <p:spPr>
          <a:xfrm>
            <a:off x="5867400" y="62484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3" name="Line 6"/>
          <p:cNvSpPr/>
          <p:nvPr/>
        </p:nvSpPr>
        <p:spPr>
          <a:xfrm>
            <a:off x="8763000" y="64770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4" name="Line 7"/>
          <p:cNvSpPr/>
          <p:nvPr/>
        </p:nvSpPr>
        <p:spPr>
          <a:xfrm>
            <a:off x="8763000" y="62484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0486" name="Text Box 7"/>
          <p:cNvSpPr txBox="1"/>
          <p:nvPr/>
        </p:nvSpPr>
        <p:spPr>
          <a:xfrm>
            <a:off x="404812" y="149959"/>
            <a:ext cx="7519988" cy="6555641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Xchanging  Technology Services India Pvt Ltd, Chennai	-		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Tellabs India Pvt Ltd, Bangalore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Digicaptions India Pvt Ltd 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Flipkart, Kolkota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Arvin Meritor LVS India, Bangalore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Cordys Software India Pvt Ltd, Coimbatore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Hyder Consultants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Flipkart, Bangalore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Hinduja Global Solutions, Chennai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Klauz Specialities, Bangalore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Sooktha Consulting Pvt Ltd,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CareerNet Technologies Pvt Ltd,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3M India, Bangalore	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Karle Incubation Center,  Karle Infra, Bangalore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Karvy Stock Brocking Ltd, Mangalore			-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endParaRPr lang="en-US" altLang="zh-CN" sz="12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0487" name="Text Box 5"/>
          <p:cNvSpPr txBox="1"/>
          <p:nvPr/>
        </p:nvSpPr>
        <p:spPr>
          <a:xfrm>
            <a:off x="6156325" y="6248400"/>
            <a:ext cx="23526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–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CORPORATE OFFICES</a:t>
            </a:r>
          </a:p>
        </p:txBody>
      </p:sp>
      <p:pic>
        <p:nvPicPr>
          <p:cNvPr id="20488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388225" y="228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9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302625" y="11430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0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88225" y="2057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1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305800" y="29718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2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7388225" y="38862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93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8302625" y="4800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94" name="Text Box 7"/>
          <p:cNvSpPr txBox="1"/>
          <p:nvPr/>
        </p:nvSpPr>
        <p:spPr>
          <a:xfrm>
            <a:off x="5202237" y="149959"/>
            <a:ext cx="7519988" cy="5909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40,000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30,000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18,000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16,000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7,500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120,000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 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15,000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  <a:latin typeface="Arial" panose="020B0604020202020204" pitchFamily="34" charset="0"/>
              </a:rPr>
              <a:t>10,000 Sft</a:t>
            </a: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0495" name="Text Box 7"/>
          <p:cNvSpPr txBox="1"/>
          <p:nvPr/>
        </p:nvSpPr>
        <p:spPr>
          <a:xfrm>
            <a:off x="6272212" y="149959"/>
            <a:ext cx="7519988" cy="5909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/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TK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D &amp; 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1200" b="1" dirty="0">
                <a:solidFill>
                  <a:srgbClr val="FF0000"/>
                </a:solidFill>
                <a:latin typeface="Arial" panose="020B0604020202020204" pitchFamily="34" charset="0"/>
              </a:rPr>
              <a:t>PMC</a:t>
            </a:r>
          </a:p>
          <a:p>
            <a:pPr eaLnBrk="0" hangingPunct="0"/>
            <a:endParaRPr lang="en-US" altLang="zh-CN" sz="12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0496" name="TextBox 16"/>
          <p:cNvSpPr txBox="1"/>
          <p:nvPr/>
        </p:nvSpPr>
        <p:spPr>
          <a:xfrm>
            <a:off x="457200" y="6535738"/>
            <a:ext cx="3825875" cy="2460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  <a:latin typeface="Arial" panose="020B0604020202020204" pitchFamily="34" charset="0"/>
              </a:rPr>
              <a:t>Note: D- Design; PMC – Project Management; TK – Turn key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Line 3"/>
          <p:cNvSpPr/>
          <p:nvPr/>
        </p:nvSpPr>
        <p:spPr>
          <a:xfrm>
            <a:off x="0" y="61722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6" name="Line 4"/>
          <p:cNvSpPr/>
          <p:nvPr/>
        </p:nvSpPr>
        <p:spPr>
          <a:xfrm>
            <a:off x="5867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8" name="Line 6"/>
          <p:cNvSpPr/>
          <p:nvPr/>
        </p:nvSpPr>
        <p:spPr>
          <a:xfrm>
            <a:off x="8763000" y="61722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Line 7"/>
          <p:cNvSpPr/>
          <p:nvPr/>
        </p:nvSpPr>
        <p:spPr>
          <a:xfrm>
            <a:off x="87630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10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1511" name="Text Box 7"/>
          <p:cNvSpPr txBox="1"/>
          <p:nvPr/>
        </p:nvSpPr>
        <p:spPr>
          <a:xfrm>
            <a:off x="838200" y="457200"/>
            <a:ext cx="5334000" cy="563231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CISCO India Private Limited                                      -      3500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VM Ware PVT LTD                                                      -      2500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Unisys Global 		                    -       2500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 </a:t>
            </a:r>
          </a:p>
          <a:p>
            <a:pPr eaLnBrk="0" hangingPunct="0"/>
            <a:r>
              <a:rPr lang="en-US" altLang="zh-CN" sz="1200" b="1" dirty="0" err="1">
                <a:solidFill>
                  <a:schemeClr val="accent2"/>
                </a:solidFill>
              </a:rPr>
              <a:t>Genworks</a:t>
            </a:r>
            <a:r>
              <a:rPr lang="en-US" altLang="zh-CN" sz="1200" b="1" dirty="0">
                <a:solidFill>
                  <a:schemeClr val="accent2"/>
                </a:solidFill>
              </a:rPr>
              <a:t> Health </a:t>
            </a:r>
            <a:r>
              <a:rPr lang="en-US" altLang="zh-CN" sz="1200" b="1" dirty="0" err="1">
                <a:solidFill>
                  <a:schemeClr val="accent2"/>
                </a:solidFill>
              </a:rPr>
              <a:t>Pvt</a:t>
            </a:r>
            <a:r>
              <a:rPr lang="en-US" altLang="zh-CN" sz="1200" b="1" dirty="0">
                <a:solidFill>
                  <a:schemeClr val="accent2"/>
                </a:solidFill>
              </a:rPr>
              <a:t> Ltd, Bangalore		-     10000 </a:t>
            </a:r>
            <a:r>
              <a:rPr lang="en-US" altLang="zh-CN" sz="1200" b="1" dirty="0" err="1">
                <a:solidFill>
                  <a:schemeClr val="accent2"/>
                </a:solidFill>
              </a:rPr>
              <a:t>Sft</a:t>
            </a:r>
            <a:endParaRPr lang="en-US" altLang="zh-CN" sz="1200" b="1" dirty="0">
              <a:solidFill>
                <a:schemeClr val="accent2"/>
              </a:solidFill>
            </a:endParaRPr>
          </a:p>
          <a:p>
            <a:pPr eaLnBrk="0" hangingPunct="0"/>
            <a:endParaRPr lang="en-US" altLang="zh-CN" sz="1200" b="1" dirty="0">
              <a:solidFill>
                <a:schemeClr val="accent2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chemeClr val="accent2"/>
                </a:solidFill>
              </a:rPr>
              <a:t>CSC-</a:t>
            </a:r>
            <a:r>
              <a:rPr lang="en-US" altLang="zh-CN" sz="1200" b="1" dirty="0" err="1">
                <a:solidFill>
                  <a:schemeClr val="accent2"/>
                </a:solidFill>
              </a:rPr>
              <a:t>Xchanging</a:t>
            </a:r>
            <a:r>
              <a:rPr lang="en-US" altLang="zh-CN" sz="1200" b="1" dirty="0">
                <a:solidFill>
                  <a:schemeClr val="accent2"/>
                </a:solidFill>
              </a:rPr>
              <a:t>, </a:t>
            </a:r>
            <a:r>
              <a:rPr lang="en-US" altLang="zh-CN" sz="1200" b="1" dirty="0" err="1">
                <a:solidFill>
                  <a:schemeClr val="accent2"/>
                </a:solidFill>
              </a:rPr>
              <a:t>Shimoga</a:t>
            </a:r>
            <a:r>
              <a:rPr lang="en-US" altLang="zh-CN" sz="1200" b="1" dirty="0">
                <a:solidFill>
                  <a:schemeClr val="accent2"/>
                </a:solidFill>
              </a:rPr>
              <a:t>		-     30000 </a:t>
            </a:r>
            <a:r>
              <a:rPr lang="en-US" altLang="zh-CN" sz="1200" b="1" dirty="0" err="1">
                <a:solidFill>
                  <a:schemeClr val="accent2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Cole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Haan</a:t>
            </a: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 Stores (Multi location)		-      2,500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The Children’s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PlaceStores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(Multi location)			-      2,000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GAP Stores (Multi location)		-    10,000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Monarch Ergonomics, Cochin		-      5,000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>
              <a:buSzTx/>
            </a:pP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Jisha</a:t>
            </a: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 Trends			-      8,000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Tata Consultancy ITPL Bangalore		-    16000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>
              <a:buSzTx/>
            </a:pP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Dunzo</a:t>
            </a: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 Digital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Pvt</a:t>
            </a: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 Ltd Bangalore (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Indiranagar</a:t>
            </a:r>
            <a:r>
              <a:rPr lang="en-US" altLang="zh-CN" sz="1200" b="1" dirty="0">
                <a:solidFill>
                  <a:srgbClr val="262673"/>
                </a:solidFill>
                <a:latin typeface="Arial" panose="020B0604020202020204" pitchFamily="34" charset="0"/>
              </a:rPr>
              <a:t>)	-    10,000 </a:t>
            </a:r>
            <a:r>
              <a:rPr lang="en-US" altLang="zh-CN" sz="1200" b="1" dirty="0" err="1">
                <a:solidFill>
                  <a:srgbClr val="262673"/>
                </a:solidFill>
                <a:latin typeface="Arial" panose="020B0604020202020204" pitchFamily="34" charset="0"/>
              </a:rPr>
              <a:t>Sft</a:t>
            </a:r>
            <a:endParaRPr lang="en-US" altLang="zh-CN" sz="1200" b="1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Dunzo</a:t>
            </a:r>
            <a:r>
              <a:rPr lang="en-US" altLang="zh-CN" sz="1200" b="1" dirty="0">
                <a:solidFill>
                  <a:srgbClr val="262673"/>
                </a:solidFill>
              </a:rPr>
              <a:t> Digital </a:t>
            </a:r>
            <a:r>
              <a:rPr lang="en-US" altLang="zh-CN" sz="1200" b="1" dirty="0" err="1">
                <a:solidFill>
                  <a:srgbClr val="262673"/>
                </a:solidFill>
              </a:rPr>
              <a:t>Pvt</a:t>
            </a:r>
            <a:r>
              <a:rPr lang="en-US" altLang="zh-CN" sz="1200" b="1" dirty="0">
                <a:solidFill>
                  <a:srgbClr val="262673"/>
                </a:solidFill>
              </a:rPr>
              <a:t> Ltd Bangalore (</a:t>
            </a:r>
            <a:r>
              <a:rPr lang="en-US" altLang="zh-CN" sz="1200" b="1" dirty="0" err="1">
                <a:solidFill>
                  <a:srgbClr val="262673"/>
                </a:solidFill>
              </a:rPr>
              <a:t>Murugesh</a:t>
            </a:r>
            <a:r>
              <a:rPr lang="en-US" altLang="zh-CN" sz="1200" b="1" dirty="0">
                <a:solidFill>
                  <a:srgbClr val="262673"/>
                </a:solidFill>
              </a:rPr>
              <a:t> </a:t>
            </a:r>
            <a:r>
              <a:rPr lang="en-US" altLang="zh-CN" sz="1200" b="1" dirty="0" err="1">
                <a:solidFill>
                  <a:srgbClr val="262673"/>
                </a:solidFill>
              </a:rPr>
              <a:t>Palya</a:t>
            </a:r>
            <a:r>
              <a:rPr lang="en-US" altLang="zh-CN" sz="1200" b="1" dirty="0">
                <a:solidFill>
                  <a:srgbClr val="262673"/>
                </a:solidFill>
              </a:rPr>
              <a:t>)	-    25,000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dirty="0">
              <a:solidFill>
                <a:srgbClr val="262673"/>
              </a:solidFill>
            </a:endParaRPr>
          </a:p>
          <a:p>
            <a:pPr eaLnBrk="0" hangingPunct="0">
              <a:buSzTx/>
            </a:pPr>
            <a:endParaRPr lang="en-US" altLang="zh-CN" sz="1200" dirty="0">
              <a:solidFill>
                <a:srgbClr val="262673"/>
              </a:solidFill>
              <a:latin typeface="Arial" panose="020B0604020202020204" pitchFamily="34" charset="0"/>
            </a:endParaRPr>
          </a:p>
          <a:p>
            <a:pPr eaLnBrk="0" hangingPunct="0">
              <a:buSzTx/>
            </a:pPr>
            <a:endParaRPr lang="en-US" altLang="zh-CN" sz="1200" dirty="0">
              <a:solidFill>
                <a:srgbClr val="262673"/>
              </a:solidFill>
              <a:latin typeface="Arial" panose="020B0604020202020204" pitchFamily="34" charset="0"/>
            </a:endParaRPr>
          </a:p>
        </p:txBody>
      </p:sp>
      <p:pic>
        <p:nvPicPr>
          <p:cNvPr id="2151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705600" y="3048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0" y="12192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534400" y="3048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705600" y="3962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6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6705600" y="2133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7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7620000" y="30480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8" name="Picture 7"/>
          <p:cNvPicPr/>
          <p:nvPr/>
        </p:nvPicPr>
        <p:blipFill>
          <a:blip r:embed="rId8"/>
          <a:stretch>
            <a:fillRect/>
          </a:stretch>
        </p:blipFill>
        <p:spPr>
          <a:xfrm>
            <a:off x="8534400" y="21336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9" name="Picture 8"/>
          <p:cNvPicPr/>
          <p:nvPr/>
        </p:nvPicPr>
        <p:blipFill>
          <a:blip r:embed="rId9"/>
          <a:stretch>
            <a:fillRect/>
          </a:stretch>
        </p:blipFill>
        <p:spPr>
          <a:xfrm>
            <a:off x="7620000" y="48768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2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4400" y="3962400"/>
            <a:ext cx="914400" cy="91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5"/>
          <p:cNvSpPr txBox="1"/>
          <p:nvPr/>
        </p:nvSpPr>
        <p:spPr>
          <a:xfrm>
            <a:off x="6019800" y="5969000"/>
            <a:ext cx="2746265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CORPORATE OFFICES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/>
          <p:nvPr/>
        </p:nvSpPr>
        <p:spPr>
          <a:xfrm>
            <a:off x="0" y="63246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Line 4"/>
          <p:cNvSpPr/>
          <p:nvPr/>
        </p:nvSpPr>
        <p:spPr>
          <a:xfrm>
            <a:off x="5867400" y="6096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Line 6"/>
          <p:cNvSpPr/>
          <p:nvPr/>
        </p:nvSpPr>
        <p:spPr>
          <a:xfrm>
            <a:off x="8763000" y="6324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Line 7"/>
          <p:cNvSpPr/>
          <p:nvPr/>
        </p:nvSpPr>
        <p:spPr>
          <a:xfrm>
            <a:off x="8763000" y="6096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/>
          <p:nvPr/>
        </p:nvSpPr>
        <p:spPr>
          <a:xfrm>
            <a:off x="685800" y="0"/>
            <a:ext cx="8382000" cy="62478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400" b="1" u="sng" dirty="0" err="1">
                <a:solidFill>
                  <a:srgbClr val="262673"/>
                </a:solidFill>
              </a:rPr>
              <a:t>Dunzo</a:t>
            </a:r>
            <a:r>
              <a:rPr lang="en-US" altLang="zh-CN" sz="1400" b="1" u="sng" dirty="0">
                <a:solidFill>
                  <a:srgbClr val="262673"/>
                </a:solidFill>
              </a:rPr>
              <a:t> Xpress Mart Bangalore</a:t>
            </a: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Frazer town		-	1950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r>
              <a:rPr lang="en-US" altLang="zh-CN" sz="1200" b="1" dirty="0">
                <a:solidFill>
                  <a:srgbClr val="262673"/>
                </a:solidFill>
              </a:rPr>
              <a:t>    </a:t>
            </a: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HRBR Layout	-	2400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Indiranagar</a:t>
            </a:r>
            <a:r>
              <a:rPr lang="en-US" altLang="zh-CN" sz="1200" b="1" dirty="0">
                <a:solidFill>
                  <a:srgbClr val="262673"/>
                </a:solidFill>
              </a:rPr>
              <a:t>		-	2900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CV </a:t>
            </a:r>
            <a:r>
              <a:rPr lang="en-US" altLang="zh-CN" sz="1200" b="1" dirty="0" err="1">
                <a:solidFill>
                  <a:srgbClr val="262673"/>
                </a:solidFill>
              </a:rPr>
              <a:t>Ramannagar</a:t>
            </a:r>
            <a:r>
              <a:rPr lang="en-US" altLang="zh-CN" sz="1200" b="1" dirty="0">
                <a:solidFill>
                  <a:srgbClr val="262673"/>
                </a:solidFill>
              </a:rPr>
              <a:t>	-	1800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Brookfield		-	2600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Kadubesanahalli</a:t>
            </a:r>
            <a:r>
              <a:rPr lang="en-US" altLang="zh-CN" sz="1200" b="1" dirty="0">
                <a:solidFill>
                  <a:srgbClr val="262673"/>
                </a:solidFill>
              </a:rPr>
              <a:t>	-	2200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Belandur</a:t>
            </a:r>
            <a:r>
              <a:rPr lang="en-US" altLang="zh-CN" sz="1200" b="1" dirty="0">
                <a:solidFill>
                  <a:srgbClr val="262673"/>
                </a:solidFill>
              </a:rPr>
              <a:t>		-	2100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Sarjapura</a:t>
            </a:r>
            <a:r>
              <a:rPr lang="en-US" altLang="zh-CN" sz="1200" b="1" dirty="0">
                <a:solidFill>
                  <a:srgbClr val="262673"/>
                </a:solidFill>
              </a:rPr>
              <a:t>		-	2000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Begur</a:t>
            </a:r>
            <a:r>
              <a:rPr lang="en-US" altLang="zh-CN" sz="1200" b="1" dirty="0">
                <a:solidFill>
                  <a:srgbClr val="262673"/>
                </a:solidFill>
              </a:rPr>
              <a:t>		-	3600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Electronicity</a:t>
            </a:r>
            <a:r>
              <a:rPr lang="en-US" altLang="zh-CN" sz="1200" b="1" dirty="0">
                <a:solidFill>
                  <a:srgbClr val="262673"/>
                </a:solidFill>
              </a:rPr>
              <a:t>	-	3300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BTM Layout		-	1800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Jaynagar</a:t>
            </a:r>
            <a:r>
              <a:rPr lang="en-US" altLang="zh-CN" sz="1200" b="1" dirty="0">
                <a:solidFill>
                  <a:srgbClr val="262673"/>
                </a:solidFill>
              </a:rPr>
              <a:t>		-	1700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JP Nagar		-	1800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Rajajinagar</a:t>
            </a:r>
            <a:r>
              <a:rPr lang="en-US" altLang="zh-CN" sz="1200" b="1" dirty="0">
                <a:solidFill>
                  <a:srgbClr val="262673"/>
                </a:solidFill>
              </a:rPr>
              <a:t>		-	2100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Nelasandra</a:t>
            </a:r>
            <a:r>
              <a:rPr lang="en-US" altLang="zh-CN" sz="1200" b="1" dirty="0">
                <a:solidFill>
                  <a:srgbClr val="262673"/>
                </a:solidFill>
              </a:rPr>
              <a:t>		-	1900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Hebbal</a:t>
            </a:r>
            <a:r>
              <a:rPr lang="en-US" altLang="zh-CN" sz="1200" b="1" dirty="0">
                <a:solidFill>
                  <a:srgbClr val="262673"/>
                </a:solidFill>
              </a:rPr>
              <a:t>		-	2300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Nagarbhavi</a:t>
            </a:r>
            <a:r>
              <a:rPr lang="en-US" altLang="zh-CN" sz="1200" b="1" dirty="0">
                <a:solidFill>
                  <a:srgbClr val="262673"/>
                </a:solidFill>
              </a:rPr>
              <a:t>		-	2200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Yelanka</a:t>
            </a:r>
            <a:r>
              <a:rPr lang="en-US" altLang="zh-CN" sz="1200" b="1" dirty="0">
                <a:solidFill>
                  <a:srgbClr val="262673"/>
                </a:solidFill>
              </a:rPr>
              <a:t>		-	3200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400" b="1" u="sng" dirty="0" err="1">
                <a:solidFill>
                  <a:srgbClr val="262673"/>
                </a:solidFill>
              </a:rPr>
              <a:t>Dunzo</a:t>
            </a:r>
            <a:r>
              <a:rPr lang="en-US" altLang="zh-CN" sz="1400" b="1" u="sng" dirty="0">
                <a:solidFill>
                  <a:srgbClr val="262673"/>
                </a:solidFill>
              </a:rPr>
              <a:t> Xpress Mart Chennai</a:t>
            </a: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Nanganallur</a:t>
            </a:r>
            <a:r>
              <a:rPr lang="en-US" altLang="zh-CN" sz="1200" b="1" dirty="0">
                <a:solidFill>
                  <a:srgbClr val="262673"/>
                </a:solidFill>
              </a:rPr>
              <a:t>		-	1900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Mogappair</a:t>
            </a:r>
            <a:r>
              <a:rPr lang="en-US" altLang="zh-CN" sz="1200" b="1" dirty="0">
                <a:solidFill>
                  <a:srgbClr val="262673"/>
                </a:solidFill>
              </a:rPr>
              <a:t>		-	2200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Guindy</a:t>
            </a:r>
            <a:r>
              <a:rPr lang="en-US" altLang="zh-CN" sz="1200" b="1" dirty="0">
                <a:solidFill>
                  <a:srgbClr val="262673"/>
                </a:solidFill>
              </a:rPr>
              <a:t> Estate	-	2600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Virugambakkam</a:t>
            </a:r>
            <a:r>
              <a:rPr lang="en-US" altLang="zh-CN" sz="1200" b="1" dirty="0">
                <a:solidFill>
                  <a:srgbClr val="262673"/>
                </a:solidFill>
              </a:rPr>
              <a:t>	-	2800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Perungudi</a:t>
            </a:r>
            <a:r>
              <a:rPr lang="en-US" altLang="zh-CN" sz="1200" b="1" dirty="0">
                <a:solidFill>
                  <a:srgbClr val="262673"/>
                </a:solidFill>
              </a:rPr>
              <a:t>		-	3400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Karrapakam</a:t>
            </a:r>
            <a:r>
              <a:rPr lang="en-US" altLang="zh-CN" sz="1200" b="1" dirty="0">
                <a:solidFill>
                  <a:srgbClr val="262673"/>
                </a:solidFill>
              </a:rPr>
              <a:t>		-	3200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Nanmangalam</a:t>
            </a:r>
            <a:r>
              <a:rPr lang="en-US" altLang="zh-CN" sz="1200" b="1" dirty="0">
                <a:solidFill>
                  <a:srgbClr val="262673"/>
                </a:solidFill>
              </a:rPr>
              <a:t>	-	1800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Perambur</a:t>
            </a:r>
            <a:r>
              <a:rPr lang="en-US" altLang="zh-CN" sz="1200" b="1" dirty="0">
                <a:solidFill>
                  <a:srgbClr val="262673"/>
                </a:solidFill>
              </a:rPr>
              <a:t>		-	2600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Porur</a:t>
            </a:r>
            <a:r>
              <a:rPr lang="en-US" altLang="zh-CN" sz="1200" b="1" dirty="0">
                <a:solidFill>
                  <a:srgbClr val="262673"/>
                </a:solidFill>
              </a:rPr>
              <a:t>		-	3200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dirty="0">
              <a:solidFill>
                <a:srgbClr val="262673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Box 5"/>
          <p:cNvSpPr txBox="1"/>
          <p:nvPr/>
        </p:nvSpPr>
        <p:spPr>
          <a:xfrm>
            <a:off x="5943600" y="6197025"/>
            <a:ext cx="2746265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STORES / MARTS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/>
          <p:nvPr/>
        </p:nvSpPr>
        <p:spPr>
          <a:xfrm>
            <a:off x="0" y="64008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Line 4"/>
          <p:cNvSpPr/>
          <p:nvPr/>
        </p:nvSpPr>
        <p:spPr>
          <a:xfrm>
            <a:off x="5867400" y="61722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Line 6"/>
          <p:cNvSpPr/>
          <p:nvPr/>
        </p:nvSpPr>
        <p:spPr>
          <a:xfrm>
            <a:off x="8763000" y="64008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Line 7"/>
          <p:cNvSpPr/>
          <p:nvPr/>
        </p:nvSpPr>
        <p:spPr>
          <a:xfrm>
            <a:off x="8763000" y="61722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/>
          <p:nvPr/>
        </p:nvSpPr>
        <p:spPr>
          <a:xfrm>
            <a:off x="685800" y="381000"/>
            <a:ext cx="4648200" cy="443198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endParaRPr lang="en-US" altLang="zh-CN" sz="1400" b="1" u="sng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400" b="1" u="sng" dirty="0" err="1">
                <a:solidFill>
                  <a:srgbClr val="262673"/>
                </a:solidFill>
              </a:rPr>
              <a:t>Dunzo</a:t>
            </a:r>
            <a:r>
              <a:rPr lang="en-US" altLang="zh-CN" sz="1400" b="1" u="sng" dirty="0">
                <a:solidFill>
                  <a:srgbClr val="262673"/>
                </a:solidFill>
              </a:rPr>
              <a:t> Xpress Mart </a:t>
            </a:r>
            <a:r>
              <a:rPr lang="en-US" altLang="zh-CN" sz="1400" b="1" u="sng" dirty="0" err="1">
                <a:solidFill>
                  <a:srgbClr val="262673"/>
                </a:solidFill>
              </a:rPr>
              <a:t>Pune</a:t>
            </a:r>
            <a:endParaRPr lang="en-US" altLang="zh-CN" sz="1400" b="1" u="sng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Magarpatta</a:t>
            </a:r>
            <a:r>
              <a:rPr lang="en-US" altLang="zh-CN" sz="1200" b="1" dirty="0">
                <a:solidFill>
                  <a:srgbClr val="262673"/>
                </a:solidFill>
              </a:rPr>
              <a:t>		-	3500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Aundh</a:t>
            </a:r>
            <a:r>
              <a:rPr lang="en-US" altLang="zh-CN" sz="1200" b="1" dirty="0">
                <a:solidFill>
                  <a:srgbClr val="262673"/>
                </a:solidFill>
              </a:rPr>
              <a:t>		-	3400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Vimannagar</a:t>
            </a:r>
            <a:r>
              <a:rPr lang="en-US" altLang="zh-CN" sz="1200" b="1" dirty="0">
                <a:solidFill>
                  <a:srgbClr val="262673"/>
                </a:solidFill>
              </a:rPr>
              <a:t>		-	3500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r>
              <a:rPr lang="en-US" altLang="zh-CN" sz="1200" b="1" dirty="0">
                <a:solidFill>
                  <a:srgbClr val="262673"/>
                </a:solidFill>
              </a:rPr>
              <a:t>	</a:t>
            </a: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Kharadi</a:t>
            </a:r>
            <a:r>
              <a:rPr lang="en-US" altLang="zh-CN" sz="1200" b="1" dirty="0">
                <a:solidFill>
                  <a:srgbClr val="262673"/>
                </a:solidFill>
              </a:rPr>
              <a:t>		-	3600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Wanowire</a:t>
            </a:r>
            <a:r>
              <a:rPr lang="en-US" altLang="zh-CN" sz="1200" b="1" dirty="0">
                <a:solidFill>
                  <a:srgbClr val="262673"/>
                </a:solidFill>
              </a:rPr>
              <a:t>		-	3200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>
                <a:solidFill>
                  <a:srgbClr val="262673"/>
                </a:solidFill>
              </a:rPr>
              <a:t>Pimple </a:t>
            </a:r>
            <a:r>
              <a:rPr lang="en-US" altLang="zh-CN" sz="1200" b="1" dirty="0" err="1">
                <a:solidFill>
                  <a:srgbClr val="262673"/>
                </a:solidFill>
              </a:rPr>
              <a:t>Saudagar</a:t>
            </a:r>
            <a:r>
              <a:rPr lang="en-US" altLang="zh-CN" sz="1200" b="1" dirty="0">
                <a:solidFill>
                  <a:srgbClr val="262673"/>
                </a:solidFill>
              </a:rPr>
              <a:t>	-	2800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Kothrud</a:t>
            </a:r>
            <a:r>
              <a:rPr lang="en-US" altLang="zh-CN" sz="1200" b="1" dirty="0">
                <a:solidFill>
                  <a:srgbClr val="262673"/>
                </a:solidFill>
              </a:rPr>
              <a:t>		-	2900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Shivajinagar</a:t>
            </a:r>
            <a:r>
              <a:rPr lang="en-US" altLang="zh-CN" sz="1200" b="1" dirty="0">
                <a:solidFill>
                  <a:srgbClr val="262673"/>
                </a:solidFill>
              </a:rPr>
              <a:t>		-	2400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Nigdi</a:t>
            </a:r>
            <a:r>
              <a:rPr lang="en-US" altLang="zh-CN" sz="1200" b="1" dirty="0">
                <a:solidFill>
                  <a:srgbClr val="262673"/>
                </a:solidFill>
              </a:rPr>
              <a:t>		-	2800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Dhanori</a:t>
            </a:r>
            <a:r>
              <a:rPr lang="en-US" altLang="zh-CN" sz="1200" b="1" dirty="0">
                <a:solidFill>
                  <a:srgbClr val="262673"/>
                </a:solidFill>
              </a:rPr>
              <a:t>		-	2900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Baner</a:t>
            </a:r>
            <a:r>
              <a:rPr lang="en-US" altLang="zh-CN" sz="1200" b="1" dirty="0">
                <a:solidFill>
                  <a:srgbClr val="262673"/>
                </a:solidFill>
              </a:rPr>
              <a:t>		-	2500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400" b="1" u="sng" dirty="0" err="1">
                <a:solidFill>
                  <a:srgbClr val="262673"/>
                </a:solidFill>
              </a:rPr>
              <a:t>Dunzo</a:t>
            </a:r>
            <a:r>
              <a:rPr lang="en-US" altLang="zh-CN" sz="1400" b="1" u="sng" dirty="0">
                <a:solidFill>
                  <a:srgbClr val="262673"/>
                </a:solidFill>
              </a:rPr>
              <a:t> Xpress Mart </a:t>
            </a:r>
            <a:r>
              <a:rPr lang="en-US" altLang="zh-CN" sz="1400" b="1" u="sng" dirty="0" err="1">
                <a:solidFill>
                  <a:srgbClr val="262673"/>
                </a:solidFill>
              </a:rPr>
              <a:t>Hydrabad</a:t>
            </a:r>
            <a:endParaRPr lang="en-US" altLang="zh-CN" sz="1400" b="1" u="sng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r>
              <a:rPr lang="en-US" altLang="zh-CN" sz="1200" b="1" dirty="0" err="1">
                <a:solidFill>
                  <a:srgbClr val="262673"/>
                </a:solidFill>
              </a:rPr>
              <a:t>Banjara</a:t>
            </a:r>
            <a:r>
              <a:rPr lang="en-US" altLang="zh-CN" sz="1200" b="1" dirty="0">
                <a:solidFill>
                  <a:srgbClr val="262673"/>
                </a:solidFill>
              </a:rPr>
              <a:t> Hills	-	3500 </a:t>
            </a:r>
            <a:r>
              <a:rPr lang="en-US" altLang="zh-CN" sz="1200" b="1" dirty="0" err="1">
                <a:solidFill>
                  <a:srgbClr val="262673"/>
                </a:solidFill>
              </a:rPr>
              <a:t>Sft</a:t>
            </a:r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  <a:p>
            <a:pPr eaLnBrk="0" hangingPunct="0"/>
            <a:endParaRPr lang="en-US" altLang="zh-CN" sz="1200" b="1" dirty="0">
              <a:solidFill>
                <a:srgbClr val="262673"/>
              </a:solidFill>
            </a:endParaRPr>
          </a:p>
        </p:txBody>
      </p:sp>
      <p:sp>
        <p:nvSpPr>
          <p:cNvPr id="10" name="Text Box 5"/>
          <p:cNvSpPr txBox="1"/>
          <p:nvPr/>
        </p:nvSpPr>
        <p:spPr>
          <a:xfrm>
            <a:off x="5943600" y="6172200"/>
            <a:ext cx="2746265" cy="5847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COMPLETED PROJECTS  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STORES / MARTS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 flipV="1">
            <a:off x="8001000" y="381000"/>
            <a:ext cx="1600200" cy="6248400"/>
          </a:xfrm>
          <a:prstGeom prst="line">
            <a:avLst/>
          </a:prstGeom>
          <a:ln w="254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172200" y="457200"/>
            <a:ext cx="3429000" cy="617220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33400" y="1524000"/>
            <a:ext cx="9067800" cy="51054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5800" y="2819400"/>
            <a:ext cx="8915400" cy="381000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9600" y="4114800"/>
            <a:ext cx="8915400" cy="251460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67200" y="304800"/>
            <a:ext cx="5334000" cy="6324600"/>
          </a:xfrm>
          <a:prstGeom prst="line">
            <a:avLst/>
          </a:prstGeom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743200" y="304800"/>
            <a:ext cx="6858000" cy="63246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7200" y="228600"/>
            <a:ext cx="9144000" cy="640080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601200" y="381000"/>
            <a:ext cx="0" cy="61722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Line 3"/>
          <p:cNvSpPr/>
          <p:nvPr/>
        </p:nvSpPr>
        <p:spPr>
          <a:xfrm>
            <a:off x="5181600" y="6553200"/>
            <a:ext cx="3657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43" name="Straight Connector 42"/>
          <p:cNvCxnSpPr/>
          <p:nvPr/>
        </p:nvCxnSpPr>
        <p:spPr>
          <a:xfrm flipH="1" flipV="1">
            <a:off x="685800" y="5257800"/>
            <a:ext cx="8915400" cy="1371600"/>
          </a:xfrm>
          <a:prstGeom prst="line">
            <a:avLst/>
          </a:prstGeom>
          <a:ln w="254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40" name="Picture 22" descr="Tata_elxs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75" y="4962525"/>
            <a:ext cx="2574925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1" name="Line 3"/>
          <p:cNvSpPr/>
          <p:nvPr/>
        </p:nvSpPr>
        <p:spPr>
          <a:xfrm>
            <a:off x="0" y="6551613"/>
            <a:ext cx="3657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42" name="Line 4"/>
          <p:cNvSpPr/>
          <p:nvPr/>
        </p:nvSpPr>
        <p:spPr>
          <a:xfrm>
            <a:off x="3733800" y="6324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43" name="Text Box 5"/>
          <p:cNvSpPr txBox="1"/>
          <p:nvPr/>
        </p:nvSpPr>
        <p:spPr>
          <a:xfrm>
            <a:off x="3813175" y="6418263"/>
            <a:ext cx="12160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CLIENT LIST</a:t>
            </a:r>
          </a:p>
        </p:txBody>
      </p:sp>
      <p:sp>
        <p:nvSpPr>
          <p:cNvPr id="22544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22545" name="Picture 14" descr="xchanging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1238250" cy="628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6" name="Picture 16" descr="flipkar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0"/>
            <a:ext cx="1905000" cy="119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7" name="Picture 17" descr="GE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76200"/>
            <a:ext cx="990600" cy="992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8" name="Picture 18" descr="takii_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093788"/>
            <a:ext cx="914400" cy="89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9" name="Picture 19" descr="Tellabs_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381000"/>
            <a:ext cx="1974850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0" name="Picture 20" descr="Meritor_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4953000"/>
            <a:ext cx="2706688" cy="514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1" name="Picture 21" descr="Cognizant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430713"/>
            <a:ext cx="1066800" cy="1208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2" name="Picture 106" descr="mtu-logo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688" y="3657600"/>
            <a:ext cx="2017712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3" name="Picture 24" descr="EION_logo2_Telecom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2347913"/>
            <a:ext cx="1836738" cy="547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54" name="Line 4"/>
          <p:cNvSpPr/>
          <p:nvPr/>
        </p:nvSpPr>
        <p:spPr>
          <a:xfrm>
            <a:off x="5105400" y="62992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555" name="Picture 33" descr="aon_logo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113" y="2419350"/>
            <a:ext cx="1309687" cy="55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6" name="Picture 35" descr="digicaptions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00400"/>
            <a:ext cx="1219200" cy="107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7" name="Picture 35" descr="HGS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228600"/>
            <a:ext cx="1981200" cy="800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8" name="Picture 37" descr="Fito-logo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1400" y="3505200"/>
            <a:ext cx="160020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59" name="Picture 39" descr="Hyder-Consulting-logo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295400"/>
            <a:ext cx="1346200" cy="1100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0" name="Picture 45" descr="WPA WCS Logo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7600" y="5410200"/>
            <a:ext cx="1676400" cy="84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1" name="Picture 46" descr="logo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0400" y="4267200"/>
            <a:ext cx="2284413" cy="638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2" name="Picture 43" descr="klauz-logo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91200" y="4495800"/>
            <a:ext cx="887413" cy="1006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3" name="Picture 46" descr="sooktha_logo from client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867400"/>
            <a:ext cx="2295525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4" name="Picture 45" descr="Titan_Company_Logo.svg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7525" y="1066800"/>
            <a:ext cx="1260475" cy="1303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5" name="Picture 46" descr="B4C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9000" y="1143000"/>
            <a:ext cx="114300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6" name="Picture 47" descr="Cole-Haan-logo1.jp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8200" y="2895600"/>
            <a:ext cx="2198688" cy="59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7" name="Picture 48" descr="careernet-consulting-1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62600" y="1219200"/>
            <a:ext cx="20701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8" name="Picture 49" descr="JohnstonMurphy-footwear-apparel-leather-goods-luggage-logo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81400" y="4419600"/>
            <a:ext cx="2000250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69" name="Picture 48" descr="GenWorks_logo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52600" y="3886200"/>
            <a:ext cx="1600200" cy="102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70" name="Picture 48" descr="TCP_logo.jp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62200" y="2362200"/>
            <a:ext cx="1714500" cy="963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71" name="Picture 48" descr="AscendumLogo_Horiz_325x70.jp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38800" y="5727700"/>
            <a:ext cx="2771775" cy="596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72" name="Picture 43" descr="logo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39000" y="2486025"/>
            <a:ext cx="1822450" cy="86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73" name="Picture 49" descr="csc_logo.jp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84525" y="3352800"/>
            <a:ext cx="1463675" cy="963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477000" y="3962400"/>
            <a:ext cx="3200400" cy="1219200"/>
          </a:xfrm>
          <a:prstGeom prst="rect">
            <a:avLst/>
          </a:prstGeom>
          <a:solidFill>
            <a:srgbClr val="FFFF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6" name="Line 3"/>
          <p:cNvSpPr/>
          <p:nvPr/>
        </p:nvSpPr>
        <p:spPr>
          <a:xfrm>
            <a:off x="0" y="6172200"/>
            <a:ext cx="6400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7" name="Line 4"/>
          <p:cNvSpPr/>
          <p:nvPr/>
        </p:nvSpPr>
        <p:spPr>
          <a:xfrm>
            <a:off x="64008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8" name="Line 6"/>
          <p:cNvSpPr/>
          <p:nvPr/>
        </p:nvSpPr>
        <p:spPr>
          <a:xfrm>
            <a:off x="8153400" y="6172200"/>
            <a:ext cx="1752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Line 7"/>
          <p:cNvSpPr/>
          <p:nvPr/>
        </p:nvSpPr>
        <p:spPr>
          <a:xfrm>
            <a:off x="8153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0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6151" name="TextBox 8"/>
          <p:cNvSpPr txBox="1"/>
          <p:nvPr/>
        </p:nvSpPr>
        <p:spPr>
          <a:xfrm>
            <a:off x="685800" y="2362200"/>
            <a:ext cx="7924800" cy="1077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buSzTx/>
            </a:pPr>
            <a:r>
              <a:rPr lang="en-US" altLang="zh-CN" sz="1600" dirty="0">
                <a:latin typeface="Arial" panose="020B0604020202020204" pitchFamily="34" charset="0"/>
              </a:rPr>
              <a:t>We have specialized in the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Corporate (IT &amp; ITES), Retail and Hospitality</a:t>
            </a:r>
            <a:r>
              <a:rPr lang="en-US" altLang="zh-CN" sz="1600" dirty="0">
                <a:solidFill>
                  <a:srgbClr val="FF66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Sectors </a:t>
            </a:r>
          </a:p>
          <a:p>
            <a:pPr marL="342900" indent="-342900">
              <a:buSzTx/>
            </a:pPr>
            <a:r>
              <a:rPr lang="en-US" altLang="zh-CN" sz="1600" dirty="0">
                <a:latin typeface="Arial" panose="020B0604020202020204" pitchFamily="34" charset="0"/>
              </a:rPr>
              <a:t>and are capable of integrating and executing complex services systems (Electrical, </a:t>
            </a:r>
          </a:p>
          <a:p>
            <a:pPr marL="342900" indent="-342900">
              <a:buSzTx/>
            </a:pPr>
            <a:r>
              <a:rPr lang="en-US" altLang="zh-CN" sz="1600" dirty="0">
                <a:latin typeface="Arial" panose="020B0604020202020204" pitchFamily="34" charset="0"/>
              </a:rPr>
              <a:t>HVAC Security &amp; Networking) with the Interiors to create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State Of The Art Facilities.</a:t>
            </a:r>
          </a:p>
          <a:p>
            <a:pPr marL="342900" indent="-342900">
              <a:buSzTx/>
            </a:pP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53000" y="4095750"/>
            <a:ext cx="1066800" cy="10668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0" y="3276600"/>
            <a:ext cx="1447800" cy="533400"/>
          </a:xfrm>
          <a:prstGeom prst="rect">
            <a:avLst/>
          </a:prstGeom>
          <a:solidFill>
            <a:srgbClr val="DEB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house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Designers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0" y="5410200"/>
            <a:ext cx="1447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Consultants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43000" y="4191000"/>
            <a:ext cx="1371600" cy="838200"/>
          </a:xfrm>
          <a:prstGeom prst="rect">
            <a:avLst/>
          </a:prstGeom>
          <a:solidFill>
            <a:srgbClr val="FFE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Vendors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(Execution)</a:t>
            </a:r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2514600" y="4610100"/>
            <a:ext cx="838200" cy="11113"/>
          </a:xfrm>
          <a:prstGeom prst="straightConnector1">
            <a:avLst/>
          </a:prstGeom>
          <a:ln w="254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4" idx="2"/>
          </p:cNvCxnSpPr>
          <p:nvPr/>
        </p:nvCxnSpPr>
        <p:spPr>
          <a:xfrm>
            <a:off x="4191000" y="4621213"/>
            <a:ext cx="762000" cy="7938"/>
          </a:xfrm>
          <a:prstGeom prst="straightConnector1">
            <a:avLst/>
          </a:prstGeom>
          <a:ln w="254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3"/>
            <a:endCxn id="15" idx="2"/>
          </p:cNvCxnSpPr>
          <p:nvPr/>
        </p:nvCxnSpPr>
        <p:spPr>
          <a:xfrm rot="5400000" flipH="1" flipV="1">
            <a:off x="3581400" y="4000500"/>
            <a:ext cx="381000" cy="3175"/>
          </a:xfrm>
          <a:prstGeom prst="straightConnector1">
            <a:avLst/>
          </a:prstGeom>
          <a:ln w="254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6" idx="0"/>
          </p:cNvCxnSpPr>
          <p:nvPr/>
        </p:nvCxnSpPr>
        <p:spPr>
          <a:xfrm rot="5400000">
            <a:off x="3594100" y="5230813"/>
            <a:ext cx="357188" cy="1588"/>
          </a:xfrm>
          <a:prstGeom prst="straightConnector1">
            <a:avLst/>
          </a:prstGeom>
          <a:ln w="254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TextBox 21"/>
          <p:cNvSpPr txBox="1"/>
          <p:nvPr/>
        </p:nvSpPr>
        <p:spPr>
          <a:xfrm>
            <a:off x="6629400" y="4267200"/>
            <a:ext cx="298450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We offer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Simple Solutions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to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Complex Problems</a:t>
            </a:r>
          </a:p>
        </p:txBody>
      </p:sp>
      <p:grpSp>
        <p:nvGrpSpPr>
          <p:cNvPr id="6161" name="Group 4"/>
          <p:cNvGrpSpPr/>
          <p:nvPr/>
        </p:nvGrpSpPr>
        <p:grpSpPr>
          <a:xfrm>
            <a:off x="2914650" y="4191000"/>
            <a:ext cx="1857375" cy="838200"/>
            <a:chOff x="8153563" y="457200"/>
            <a:chExt cx="837666" cy="838200"/>
          </a:xfrm>
        </p:grpSpPr>
        <p:sp>
          <p:nvSpPr>
            <p:cNvPr id="2" name="Rectangle 1"/>
            <p:cNvSpPr/>
            <p:nvPr/>
          </p:nvSpPr>
          <p:spPr>
            <a:xfrm>
              <a:off x="8153563" y="457200"/>
              <a:ext cx="837666" cy="838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63" name="TextBox 2"/>
            <p:cNvSpPr txBox="1"/>
            <p:nvPr/>
          </p:nvSpPr>
          <p:spPr>
            <a:xfrm>
              <a:off x="8316800" y="533400"/>
              <a:ext cx="561628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4000" b="1" dirty="0">
                  <a:solidFill>
                    <a:srgbClr val="FF0000"/>
                  </a:solidFill>
                  <a:latin typeface="Bauhaus 93" panose="04030905020B02020C02" pitchFamily="82" charset="0"/>
                </a:rPr>
                <a:t>ECE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8824412" y="503238"/>
              <a:ext cx="117416" cy="11906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65" name="Text Box 5"/>
          <p:cNvSpPr txBox="1"/>
          <p:nvPr/>
        </p:nvSpPr>
        <p:spPr>
          <a:xfrm>
            <a:off x="6553200" y="6019800"/>
            <a:ext cx="134620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ABOUT US 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228600"/>
            <a:ext cx="81534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are a young and dynamic team of Designers and Project Managers</a:t>
            </a: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Offering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Creative, Simple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Innovative </a:t>
            </a:r>
            <a:r>
              <a:rPr kumimoji="0" lang="en-US" sz="1600" b="1" kern="1200" cap="none" spc="0" normalizeH="0" baseline="0" noProof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solutions 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Architecture and Interiors. We provide effective </a:t>
            </a:r>
            <a:r>
              <a:rPr kumimoji="0" lang="en-US" sz="1600" b="1" kern="1200" cap="none" spc="0" normalizeH="0" baseline="0" noProof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Management 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solutions for completing the projects within the stipulated time and budget. We also provide one point </a:t>
            </a:r>
            <a:r>
              <a:rPr kumimoji="0" lang="en-US" sz="1600" b="1" kern="1200" cap="none" spc="0" normalizeH="0" baseline="0" noProof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turnkey solutions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(Design to Execution)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1524000"/>
            <a:ext cx="8902700" cy="1108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marR="0" indent="-342900" defTabSz="914400">
              <a:buClrTx/>
              <a:buSzTx/>
              <a:buFontTx/>
              <a:defRPr/>
            </a:pP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provide services that range from the inceptive stage of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Feasibility Studies, </a:t>
            </a:r>
          </a:p>
          <a:p>
            <a:pPr marL="342900" marR="0" indent="-342900" defTabSz="914400">
              <a:buClrTx/>
              <a:buSzTx/>
              <a:buFontTx/>
              <a:defRPr/>
            </a:pP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detailed</a:t>
            </a:r>
            <a:r>
              <a:rPr kumimoji="0" lang="en-US" sz="1600" kern="1200" cap="none" spc="0" normalizeH="0" baseline="0" noProof="0" dirty="0">
                <a:solidFill>
                  <a:schemeClr val="folHlin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Planning, Design and M&amp;E Services ,</a:t>
            </a:r>
            <a:r>
              <a:rPr kumimoji="0" lang="en-US" sz="1600" kern="1200" cap="none" spc="0" normalizeH="0" baseline="0" noProof="0" dirty="0">
                <a:solidFill>
                  <a:schemeClr val="folHlin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the final stages of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execution, Completion</a:t>
            </a:r>
            <a:r>
              <a:rPr kumimoji="0" lang="en-US" sz="1600" kern="1200" cap="none" spc="0" normalizeH="0" baseline="0" noProof="0" dirty="0">
                <a:solidFill>
                  <a:srgbClr val="FF66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342900" marR="0" indent="-342900" defTabSz="914400">
              <a:buClrTx/>
              <a:buSzTx/>
              <a:buFontTx/>
              <a:defRPr/>
            </a:pP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Occupation, </a:t>
            </a:r>
            <a:r>
              <a:rPr kumimoji="0" lang="en-US" sz="160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 updated methodologies and</a:t>
            </a:r>
            <a:r>
              <a:rPr kumimoji="0" lang="en-US" sz="1600" kern="1200" cap="none" spc="0" normalizeH="0" baseline="0" noProof="0" dirty="0">
                <a:solidFill>
                  <a:srgbClr val="FF99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Management Tools.</a:t>
            </a:r>
          </a:p>
          <a:p>
            <a:pPr marR="0" defTabSz="914400">
              <a:buClrTx/>
              <a:buSzTx/>
              <a:buFontTx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4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5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6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5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3558" name="TextBox 15"/>
          <p:cNvSpPr txBox="1"/>
          <p:nvPr/>
        </p:nvSpPr>
        <p:spPr>
          <a:xfrm>
            <a:off x="6581775" y="6019800"/>
            <a:ext cx="16478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TITAN Eye+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(Multi location)</a:t>
            </a:r>
          </a:p>
        </p:txBody>
      </p:sp>
      <p:sp>
        <p:nvSpPr>
          <p:cNvPr id="23559" name="Text Box 5"/>
          <p:cNvSpPr txBox="1"/>
          <p:nvPr/>
        </p:nvSpPr>
        <p:spPr>
          <a:xfrm>
            <a:off x="61722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3560" name="Picture 16" descr="2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4114800" cy="274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Picture 18" descr="29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"/>
            <a:ext cx="4114800" cy="274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2" name="Picture 19" descr="fasttrack2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3" name="Picture 21" descr="275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971800"/>
            <a:ext cx="4114800" cy="273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4" name="Picture 16" descr="2800-24142-titan-eyeplu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791200"/>
            <a:ext cx="2381250" cy="70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8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79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80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81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4582" name="TextBox 15"/>
          <p:cNvSpPr txBox="1"/>
          <p:nvPr/>
        </p:nvSpPr>
        <p:spPr>
          <a:xfrm>
            <a:off x="5943600" y="6019800"/>
            <a:ext cx="308768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GAP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(Retail Stores - Multi location)</a:t>
            </a:r>
          </a:p>
        </p:txBody>
      </p:sp>
      <p:sp>
        <p:nvSpPr>
          <p:cNvPr id="24583" name="Text Box 5"/>
          <p:cNvSpPr txBox="1"/>
          <p:nvPr/>
        </p:nvSpPr>
        <p:spPr>
          <a:xfrm>
            <a:off x="61722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4584" name="Picture 16" descr="20160312_214710_resized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5" name="Picture 17" descr="20160312_214750_resized_1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6482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6" name="Picture 18" descr="20160312_214807_resized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7" name="Picture 19" descr="20160312_214830_resized_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8" name="Picture 16" descr="B4C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38800"/>
            <a:ext cx="1066800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02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03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04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0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5606" name="TextBox 15"/>
          <p:cNvSpPr txBox="1"/>
          <p:nvPr/>
        </p:nvSpPr>
        <p:spPr>
          <a:xfrm>
            <a:off x="5867400" y="6019800"/>
            <a:ext cx="308768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Cole Haan International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(Retail Stores - Multi location)</a:t>
            </a:r>
          </a:p>
        </p:txBody>
      </p:sp>
      <p:sp>
        <p:nvSpPr>
          <p:cNvPr id="25607" name="Text Box 5"/>
          <p:cNvSpPr txBox="1"/>
          <p:nvPr/>
        </p:nvSpPr>
        <p:spPr>
          <a:xfrm>
            <a:off x="61722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5608" name="Picture 17" descr="image5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9" name="Picture 18" descr="_MG_229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0" name="Picture 19" descr="IMG_544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1" name="Picture 24" descr="_MG_227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2" name="Picture 16" descr="Cole-Haan-logo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91200"/>
            <a:ext cx="2971800" cy="80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6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7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8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9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6630" name="TextBox 15"/>
          <p:cNvSpPr txBox="1"/>
          <p:nvPr/>
        </p:nvSpPr>
        <p:spPr>
          <a:xfrm>
            <a:off x="5867400" y="6019800"/>
            <a:ext cx="308768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The Children’s Place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(Retail Stores - Multi location)</a:t>
            </a:r>
          </a:p>
        </p:txBody>
      </p:sp>
      <p:sp>
        <p:nvSpPr>
          <p:cNvPr id="26631" name="Text Box 5"/>
          <p:cNvSpPr txBox="1"/>
          <p:nvPr/>
        </p:nvSpPr>
        <p:spPr>
          <a:xfrm>
            <a:off x="6118225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6632" name="Picture 17" descr="20171013_1421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3" name="Picture 18" descr="20171013_1426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0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4" name="Picture 23" descr="20171013_14282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9718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5" name="Picture 24" descr="20171013_14231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524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3" descr="Johnston-&amp;-Murphy-Interior-wid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648200" y="3051175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0" name="Line 3"/>
          <p:cNvSpPr/>
          <p:nvPr/>
        </p:nvSpPr>
        <p:spPr>
          <a:xfrm>
            <a:off x="3124200" y="5943600"/>
            <a:ext cx="2895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1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2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3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54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7655" name="TextBox 15"/>
          <p:cNvSpPr txBox="1"/>
          <p:nvPr/>
        </p:nvSpPr>
        <p:spPr>
          <a:xfrm>
            <a:off x="5892800" y="6019800"/>
            <a:ext cx="30988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Johnston &amp; Murphy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(Retail Stores - Multi location)</a:t>
            </a:r>
          </a:p>
        </p:txBody>
      </p:sp>
      <p:sp>
        <p:nvSpPr>
          <p:cNvPr id="27656" name="Text Box 5"/>
          <p:cNvSpPr txBox="1"/>
          <p:nvPr/>
        </p:nvSpPr>
        <p:spPr>
          <a:xfrm>
            <a:off x="61722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7657" name="Picture 18" descr="20160413_13012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5888"/>
            <a:ext cx="4114800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8" name="Picture 19" descr="1427988237Store_details_Johnston-Murp.jpg"/>
          <p:cNvPicPr/>
          <p:nvPr/>
        </p:nvPicPr>
        <p:blipFill>
          <a:blip r:embed="rId5"/>
          <a:srcRect r="4939" b="6313"/>
          <a:stretch>
            <a:fillRect/>
          </a:stretch>
        </p:blipFill>
        <p:spPr>
          <a:xfrm>
            <a:off x="4648200" y="115888"/>
            <a:ext cx="4114800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9" name="Picture 21" descr="jandm-2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" y="30480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60" name="Picture 16" descr="JohnstonMurphy-footwear-apparel-leather-goods-luggage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507038"/>
            <a:ext cx="2533650" cy="1350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98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699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00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01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29702" name="TextBox 15"/>
          <p:cNvSpPr txBox="1"/>
          <p:nvPr/>
        </p:nvSpPr>
        <p:spPr>
          <a:xfrm>
            <a:off x="6188075" y="6019800"/>
            <a:ext cx="24987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Karle Incubation Center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sp>
        <p:nvSpPr>
          <p:cNvPr id="29703" name="Text Box 5"/>
          <p:cNvSpPr txBox="1"/>
          <p:nvPr/>
        </p:nvSpPr>
        <p:spPr>
          <a:xfrm>
            <a:off x="61341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29704" name="Picture 16" descr="IMG_86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5" name="Picture 17" descr="IMG_870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6" name="Picture 18" descr="IMG_869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7" name="Picture 19" descr="IMG_864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8" name="Picture 21" descr="090915125652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88025"/>
            <a:ext cx="2057400" cy="99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2" descr="20161112_1210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718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3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4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5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26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0727" name="TextBox 15"/>
          <p:cNvSpPr txBox="1"/>
          <p:nvPr/>
        </p:nvSpPr>
        <p:spPr>
          <a:xfrm>
            <a:off x="6488113" y="6019800"/>
            <a:ext cx="1185862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Genworks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sp>
        <p:nvSpPr>
          <p:cNvPr id="30728" name="Text Box 5"/>
          <p:cNvSpPr txBox="1"/>
          <p:nvPr/>
        </p:nvSpPr>
        <p:spPr>
          <a:xfrm>
            <a:off x="60960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0729" name="Picture 17" descr="GenWorks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35638"/>
            <a:ext cx="1752600" cy="1122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0" name="Picture 18" descr="20161112_12084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24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1" name="Picture 23" descr="20161214_18055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4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32" name="Picture 25" descr="20161112_12121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9718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46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47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48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49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1750" name="TextBox 15"/>
          <p:cNvSpPr txBox="1"/>
          <p:nvPr/>
        </p:nvSpPr>
        <p:spPr>
          <a:xfrm>
            <a:off x="6226175" y="6019800"/>
            <a:ext cx="20066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Hyder Consultants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sp>
        <p:nvSpPr>
          <p:cNvPr id="31751" name="Text Box 5"/>
          <p:cNvSpPr txBox="1"/>
          <p:nvPr/>
        </p:nvSpPr>
        <p:spPr>
          <a:xfrm>
            <a:off x="60960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1752" name="Picture 16" descr="20140919_16425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3" name="Picture 17" descr="IMG_41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4" name="Picture 18" descr="20140919_164505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4724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5" name="Picture 22" descr="20140919_164522.jpg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971800"/>
            <a:ext cx="405765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6" name="Picture 39" descr="Hyder-Consulting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57863"/>
            <a:ext cx="1346200" cy="1100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0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1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2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3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2774" name="TextBox 15"/>
          <p:cNvSpPr txBox="1"/>
          <p:nvPr/>
        </p:nvSpPr>
        <p:spPr>
          <a:xfrm>
            <a:off x="6454775" y="6019800"/>
            <a:ext cx="17319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CSC-Xchanging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Shimoga</a:t>
            </a:r>
          </a:p>
        </p:txBody>
      </p:sp>
      <p:sp>
        <p:nvSpPr>
          <p:cNvPr id="32775" name="Text Box 5"/>
          <p:cNvSpPr txBox="1"/>
          <p:nvPr/>
        </p:nvSpPr>
        <p:spPr>
          <a:xfrm>
            <a:off x="61722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2776" name="Picture 17" descr="20140925_13320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7" name="Picture 18" descr="IMG_04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8" name="Picture 23" descr="IMG_049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0480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9" name="Picture 24" descr="IMG_05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286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80" name="Picture 16" descr="Xchanging-logo-1500x6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5943600"/>
            <a:ext cx="1200150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81" name="Picture 26" descr="csc_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853113"/>
            <a:ext cx="1295400" cy="852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94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95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96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9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3798" name="TextBox 15"/>
          <p:cNvSpPr txBox="1"/>
          <p:nvPr/>
        </p:nvSpPr>
        <p:spPr>
          <a:xfrm>
            <a:off x="6019800" y="6019800"/>
            <a:ext cx="26193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Cambridge Technologies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pic>
        <p:nvPicPr>
          <p:cNvPr id="3379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4129088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8" y="152400"/>
            <a:ext cx="41275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971800"/>
            <a:ext cx="4129088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2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688" y="2971800"/>
            <a:ext cx="41275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3" name="Text Box 5"/>
          <p:cNvSpPr txBox="1"/>
          <p:nvPr/>
        </p:nvSpPr>
        <p:spPr>
          <a:xfrm>
            <a:off x="6146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3804" name="Picture 19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91200"/>
            <a:ext cx="1874838" cy="66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1" descr="mission-statement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76200"/>
            <a:ext cx="7305675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Line 3"/>
          <p:cNvSpPr/>
          <p:nvPr/>
        </p:nvSpPr>
        <p:spPr>
          <a:xfrm flipV="1">
            <a:off x="0" y="6162675"/>
            <a:ext cx="6477000" cy="85725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1" name="Line 6"/>
          <p:cNvSpPr/>
          <p:nvPr/>
        </p:nvSpPr>
        <p:spPr>
          <a:xfrm>
            <a:off x="8153400" y="6172200"/>
            <a:ext cx="1752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2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7173" name="Line 4"/>
          <p:cNvSpPr/>
          <p:nvPr/>
        </p:nvSpPr>
        <p:spPr>
          <a:xfrm>
            <a:off x="64770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4" name="Line 7"/>
          <p:cNvSpPr/>
          <p:nvPr/>
        </p:nvSpPr>
        <p:spPr>
          <a:xfrm>
            <a:off x="8153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5" name="Text Box 5"/>
          <p:cNvSpPr txBox="1"/>
          <p:nvPr/>
        </p:nvSpPr>
        <p:spPr>
          <a:xfrm>
            <a:off x="6629400" y="6019800"/>
            <a:ext cx="1347788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OUR MISSION</a:t>
            </a:r>
          </a:p>
        </p:txBody>
      </p:sp>
      <p:sp>
        <p:nvSpPr>
          <p:cNvPr id="7176" name="TextBox 10"/>
          <p:cNvSpPr txBox="1"/>
          <p:nvPr/>
        </p:nvSpPr>
        <p:spPr>
          <a:xfrm>
            <a:off x="3048000" y="647700"/>
            <a:ext cx="4419600" cy="3540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We strive to provide the best solution in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design consultancy, execution</a:t>
            </a:r>
            <a:r>
              <a:rPr lang="en-US" altLang="zh-CN" sz="1600" dirty="0">
                <a:latin typeface="Arial" panose="020B0604020202020204" pitchFamily="34" charset="0"/>
              </a:rPr>
              <a:t> and 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Project Management</a:t>
            </a:r>
            <a:r>
              <a:rPr lang="en-US" altLang="zh-CN" sz="1600" b="1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services maintaining 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the highest standard of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professionalism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and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integrity</a:t>
            </a:r>
            <a:r>
              <a:rPr lang="en-US" altLang="zh-CN" sz="1600" dirty="0">
                <a:latin typeface="Arial" panose="020B0604020202020204" pitchFamily="34" charset="0"/>
              </a:rPr>
              <a:t>.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With a commitment to quality service, we provide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innovative</a:t>
            </a:r>
            <a:r>
              <a:rPr lang="en-US" altLang="zh-CN" sz="1600" dirty="0">
                <a:latin typeface="Arial" panose="020B0604020202020204" pitchFamily="34" charset="0"/>
              </a:rPr>
              <a:t> solutions. We focus on being a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customer’s delight</a:t>
            </a:r>
            <a:r>
              <a:rPr lang="en-US" altLang="zh-CN" sz="1600" dirty="0">
                <a:latin typeface="Arial" panose="020B0604020202020204" pitchFamily="34" charset="0"/>
              </a:rPr>
              <a:t> in all our interactions through and beyond the project.</a:t>
            </a:r>
          </a:p>
          <a:p>
            <a:pPr algn="ctr"/>
            <a:endParaRPr lang="en-US" altLang="zh-CN" sz="1600" dirty="0">
              <a:latin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We  aim to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grow together</a:t>
            </a:r>
            <a:r>
              <a:rPr lang="en-US" altLang="zh-CN" sz="1600" dirty="0">
                <a:latin typeface="Arial" panose="020B0604020202020204" pitchFamily="34" charset="0"/>
              </a:rPr>
              <a:t> with our Customers, our Shareholders and our Colleagues.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3"/>
          <p:cNvSpPr/>
          <p:nvPr/>
        </p:nvSpPr>
        <p:spPr>
          <a:xfrm>
            <a:off x="1828800" y="5943600"/>
            <a:ext cx="4191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18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19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0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1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4822" name="TextBox 15"/>
          <p:cNvSpPr txBox="1"/>
          <p:nvPr/>
        </p:nvSpPr>
        <p:spPr>
          <a:xfrm>
            <a:off x="6316663" y="6019800"/>
            <a:ext cx="18097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TITAN Industries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pic>
        <p:nvPicPr>
          <p:cNvPr id="3482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86088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8588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982913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7" name="Text Box 5"/>
          <p:cNvSpPr txBox="1"/>
          <p:nvPr/>
        </p:nvSpPr>
        <p:spPr>
          <a:xfrm>
            <a:off x="60960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4828" name="Picture 17" descr="Titan_Company_Logo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15000"/>
            <a:ext cx="1106488" cy="114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42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43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44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4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5846" name="TextBox 15"/>
          <p:cNvSpPr txBox="1"/>
          <p:nvPr/>
        </p:nvSpPr>
        <p:spPr>
          <a:xfrm>
            <a:off x="6551613" y="6019800"/>
            <a:ext cx="11874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AON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pic>
        <p:nvPicPr>
          <p:cNvPr id="3584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52400"/>
            <a:ext cx="4125912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2400"/>
            <a:ext cx="412432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9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8" y="2971800"/>
            <a:ext cx="4125912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006725"/>
            <a:ext cx="4124325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51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5852" name="Picture 33" descr="aon_logo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91200"/>
            <a:ext cx="1309688" cy="55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66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67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68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69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6870" name="TextBox 15"/>
          <p:cNvSpPr txBox="1"/>
          <p:nvPr/>
        </p:nvSpPr>
        <p:spPr>
          <a:xfrm>
            <a:off x="6551613" y="6019800"/>
            <a:ext cx="11874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Tellabs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sp>
        <p:nvSpPr>
          <p:cNvPr id="36871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6872" name="Picture 16" descr="IMG_11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3" name="Picture 17" descr="IMG_11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2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4" name="Picture 18" descr="IMG_117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956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5" name="Picture 19" descr="IMG_918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8956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6" name="Picture 19" descr="Tellabs_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791200"/>
            <a:ext cx="1974850" cy="500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90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91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92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93" name="TextBox 15"/>
          <p:cNvSpPr txBox="1"/>
          <p:nvPr/>
        </p:nvSpPr>
        <p:spPr>
          <a:xfrm>
            <a:off x="6508750" y="6019800"/>
            <a:ext cx="12303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Ascendum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sp>
        <p:nvSpPr>
          <p:cNvPr id="37894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3789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5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2957513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75" y="139700"/>
            <a:ext cx="3717925" cy="557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7899" name="Picture 15" descr="11511812-ascendum-solutio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5791200"/>
            <a:ext cx="2832100" cy="60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14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15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sp>
        <p:nvSpPr>
          <p:cNvPr id="38916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17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18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8919" name="TextBox 15"/>
          <p:cNvSpPr txBox="1"/>
          <p:nvPr/>
        </p:nvSpPr>
        <p:spPr>
          <a:xfrm>
            <a:off x="6508750" y="6019800"/>
            <a:ext cx="12303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Xchanging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Chennai</a:t>
            </a:r>
          </a:p>
        </p:txBody>
      </p:sp>
      <p:pic>
        <p:nvPicPr>
          <p:cNvPr id="3892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52400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971800"/>
            <a:ext cx="4117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63" y="2978150"/>
            <a:ext cx="4116387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4" name="Picture 16" descr="Xchanging-logo-1500x6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91200"/>
            <a:ext cx="1600200" cy="91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Line 3"/>
          <p:cNvSpPr/>
          <p:nvPr/>
        </p:nvSpPr>
        <p:spPr>
          <a:xfrm>
            <a:off x="2667000" y="5943600"/>
            <a:ext cx="3352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38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39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0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1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9942" name="TextBox 15"/>
          <p:cNvSpPr txBox="1"/>
          <p:nvPr/>
        </p:nvSpPr>
        <p:spPr>
          <a:xfrm>
            <a:off x="6481763" y="6019800"/>
            <a:ext cx="1327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Gray Matter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pic>
        <p:nvPicPr>
          <p:cNvPr id="3994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3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763" y="29718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7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39948" name="Picture 43" descr="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791200"/>
            <a:ext cx="1822450" cy="866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62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63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64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6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0966" name="TextBox 15"/>
          <p:cNvSpPr txBox="1"/>
          <p:nvPr/>
        </p:nvSpPr>
        <p:spPr>
          <a:xfrm>
            <a:off x="6461125" y="6019800"/>
            <a:ext cx="1325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TATA ELXSI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Trivandrum</a:t>
            </a:r>
          </a:p>
        </p:txBody>
      </p:sp>
      <p:pic>
        <p:nvPicPr>
          <p:cNvPr id="409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038"/>
            <a:ext cx="412115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5" y="173038"/>
            <a:ext cx="412115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8" y="2986088"/>
            <a:ext cx="4122737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0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525" y="2986088"/>
            <a:ext cx="412115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71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40972" name="Picture 22" descr="Tata_elxsi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75" y="5876925"/>
            <a:ext cx="2803525" cy="676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86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87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88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89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1990" name="TextBox 15"/>
          <p:cNvSpPr txBox="1"/>
          <p:nvPr/>
        </p:nvSpPr>
        <p:spPr>
          <a:xfrm>
            <a:off x="6502400" y="6019800"/>
            <a:ext cx="12430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Cognizant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Hyderabad</a:t>
            </a:r>
          </a:p>
        </p:txBody>
      </p:sp>
      <p:sp>
        <p:nvSpPr>
          <p:cNvPr id="41991" name="Text Box 5"/>
          <p:cNvSpPr txBox="1"/>
          <p:nvPr/>
        </p:nvSpPr>
        <p:spPr>
          <a:xfrm>
            <a:off x="6019800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41992" name="Picture 8" descr="DSC016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76200"/>
            <a:ext cx="3657600" cy="274320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1993" name="Picture 9" descr="DSC016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895600"/>
            <a:ext cx="3657600" cy="274320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1994" name="Picture 19" descr="FA0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62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5" name="Picture 23" descr="cognizant (2)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990600" y="28956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96" name="Picture 21" descr="Cognizan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5486400"/>
            <a:ext cx="1066800" cy="1208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10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11" name="Line 6"/>
          <p:cNvSpPr/>
          <p:nvPr/>
        </p:nvSpPr>
        <p:spPr>
          <a:xfrm>
            <a:off x="8915400" y="5943600"/>
            <a:ext cx="990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12" name="Line 7"/>
          <p:cNvSpPr/>
          <p:nvPr/>
        </p:nvSpPr>
        <p:spPr>
          <a:xfrm>
            <a:off x="89154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13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3014" name="TextBox 15"/>
          <p:cNvSpPr txBox="1"/>
          <p:nvPr/>
        </p:nvSpPr>
        <p:spPr>
          <a:xfrm>
            <a:off x="5970588" y="6019800"/>
            <a:ext cx="30480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Ridgetop Dental International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Bangalore</a:t>
            </a:r>
          </a:p>
        </p:txBody>
      </p:sp>
      <p:pic>
        <p:nvPicPr>
          <p:cNvPr id="4301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57513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188" y="2957513"/>
            <a:ext cx="41148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9" name="Text Box 5"/>
          <p:cNvSpPr txBox="1"/>
          <p:nvPr/>
        </p:nvSpPr>
        <p:spPr>
          <a:xfrm>
            <a:off x="6270625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43020" name="Picture 16" descr="ridgetop-dental-international-bangalore-india-964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765800"/>
            <a:ext cx="2743200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34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35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36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3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4038" name="TextBox 15"/>
          <p:cNvSpPr txBox="1"/>
          <p:nvPr/>
        </p:nvSpPr>
        <p:spPr>
          <a:xfrm>
            <a:off x="6019800" y="6019800"/>
            <a:ext cx="23177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Architectural Projects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(Commercial)</a:t>
            </a:r>
          </a:p>
        </p:txBody>
      </p:sp>
      <p:pic>
        <p:nvPicPr>
          <p:cNvPr id="4403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8" y="152400"/>
            <a:ext cx="3738562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0" name="Picture 3"/>
          <p:cNvPicPr>
            <a:picLocks noChangeAspect="1"/>
          </p:cNvPicPr>
          <p:nvPr/>
        </p:nvPicPr>
        <p:blipFill>
          <a:blip r:embed="rId3"/>
          <a:srcRect l="25847" t="14394" r="15443" b="20959"/>
          <a:stretch>
            <a:fillRect/>
          </a:stretch>
        </p:blipFill>
        <p:spPr>
          <a:xfrm>
            <a:off x="758825" y="2981325"/>
            <a:ext cx="37369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1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81325"/>
            <a:ext cx="3649663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2" name="Picture 13" descr="view-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400"/>
            <a:ext cx="36576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3" name="Text Box 5"/>
          <p:cNvSpPr txBox="1"/>
          <p:nvPr/>
        </p:nvSpPr>
        <p:spPr>
          <a:xfrm>
            <a:off x="6053137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Line 3"/>
          <p:cNvSpPr/>
          <p:nvPr/>
        </p:nvSpPr>
        <p:spPr>
          <a:xfrm flipV="1">
            <a:off x="0" y="6162675"/>
            <a:ext cx="6477000" cy="85725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4" name="Line 6"/>
          <p:cNvSpPr/>
          <p:nvPr/>
        </p:nvSpPr>
        <p:spPr>
          <a:xfrm>
            <a:off x="8153400" y="6172200"/>
            <a:ext cx="1752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196" name="TextBox 10"/>
          <p:cNvSpPr txBox="1"/>
          <p:nvPr/>
        </p:nvSpPr>
        <p:spPr>
          <a:xfrm>
            <a:off x="838200" y="381000"/>
            <a:ext cx="44196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Our Vision is to…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sp>
        <p:nvSpPr>
          <p:cNvPr id="8197" name="Line 4"/>
          <p:cNvSpPr/>
          <p:nvPr/>
        </p:nvSpPr>
        <p:spPr>
          <a:xfrm>
            <a:off x="64770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8" name="Line 7"/>
          <p:cNvSpPr/>
          <p:nvPr/>
        </p:nvSpPr>
        <p:spPr>
          <a:xfrm>
            <a:off x="8153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9" name="TextBox 10"/>
          <p:cNvSpPr txBox="1"/>
          <p:nvPr/>
        </p:nvSpPr>
        <p:spPr>
          <a:xfrm>
            <a:off x="838200" y="1377950"/>
            <a:ext cx="8305800" cy="40322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Enable Transformation</a:t>
            </a:r>
            <a:r>
              <a:rPr lang="en-US" altLang="zh-CN" sz="1600" dirty="0">
                <a:latin typeface="Arial" panose="020B0604020202020204" pitchFamily="34" charset="0"/>
              </a:rPr>
              <a:t> 	- </a:t>
            </a:r>
            <a:r>
              <a:rPr lang="en-US" altLang="zh-CN" sz="1600" i="1" dirty="0">
                <a:latin typeface="Arial" panose="020B0604020202020204" pitchFamily="34" charset="0"/>
              </a:rPr>
              <a:t>Through Design Consultation, Services</a:t>
            </a:r>
          </a:p>
          <a:p>
            <a:r>
              <a:rPr lang="en-US" altLang="zh-CN" sz="1600" i="1" dirty="0">
                <a:latin typeface="Arial" panose="020B0604020202020204" pitchFamily="34" charset="0"/>
              </a:rPr>
              <a:t>		                  integration and Project Management Support</a:t>
            </a: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Reduce cost of Operations</a:t>
            </a:r>
            <a:r>
              <a:rPr lang="en-US" altLang="zh-CN" sz="1600" dirty="0">
                <a:latin typeface="Arial" panose="020B0604020202020204" pitchFamily="34" charset="0"/>
              </a:rPr>
              <a:t>	-  </a:t>
            </a:r>
            <a:r>
              <a:rPr lang="en-US" altLang="zh-CN" sz="1600" i="1" dirty="0">
                <a:latin typeface="Arial" panose="020B0604020202020204" pitchFamily="34" charset="0"/>
              </a:rPr>
              <a:t>By eliminating avoidable costs and value</a:t>
            </a:r>
          </a:p>
          <a:p>
            <a:r>
              <a:rPr lang="en-US" altLang="zh-CN" sz="1600" i="1" dirty="0">
                <a:latin typeface="Arial" panose="020B0604020202020204" pitchFamily="34" charset="0"/>
              </a:rPr>
              <a:t>			    added design solutions.</a:t>
            </a: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Increase Revenue</a:t>
            </a:r>
            <a:r>
              <a:rPr lang="en-US" altLang="zh-CN" sz="1600" dirty="0">
                <a:latin typeface="Arial" panose="020B0604020202020204" pitchFamily="34" charset="0"/>
              </a:rPr>
              <a:t>		-  </a:t>
            </a:r>
            <a:r>
              <a:rPr lang="en-US" altLang="zh-CN" sz="1600" i="1" dirty="0">
                <a:latin typeface="Arial" panose="020B0604020202020204" pitchFamily="34" charset="0"/>
              </a:rPr>
              <a:t>By increasing the efficiency of design </a:t>
            </a:r>
          </a:p>
          <a:p>
            <a:r>
              <a:rPr lang="en-US" altLang="zh-CN" sz="1600" i="1" dirty="0">
                <a:latin typeface="Arial" panose="020B0604020202020204" pitchFamily="34" charset="0"/>
              </a:rPr>
              <a:t>			    thereby maximizing the yield.</a:t>
            </a: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Improve Customer 		</a:t>
            </a:r>
            <a:r>
              <a:rPr lang="en-US" altLang="zh-CN" sz="1600" dirty="0">
                <a:latin typeface="Arial" panose="020B0604020202020204" pitchFamily="34" charset="0"/>
              </a:rPr>
              <a:t>- </a:t>
            </a:r>
            <a:r>
              <a:rPr lang="en-US" altLang="zh-CN" sz="1600" i="1" dirty="0">
                <a:latin typeface="Arial" panose="020B0604020202020204" pitchFamily="34" charset="0"/>
              </a:rPr>
              <a:t>By making a difference at each customer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experience </a:t>
            </a:r>
            <a:r>
              <a:rPr lang="en-US" altLang="zh-CN" sz="1600" dirty="0">
                <a:latin typeface="Arial" panose="020B0604020202020204" pitchFamily="34" charset="0"/>
              </a:rPr>
              <a:t>		   </a:t>
            </a:r>
            <a:r>
              <a:rPr lang="en-US" altLang="zh-CN" sz="1600" i="1" dirty="0">
                <a:latin typeface="Arial" panose="020B0604020202020204" pitchFamily="34" charset="0"/>
              </a:rPr>
              <a:t>interactions thereby gaining their confidence and loyalty</a:t>
            </a: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Boost Productivity</a:t>
            </a:r>
            <a:r>
              <a:rPr lang="en-US" altLang="zh-CN" sz="1600" dirty="0">
                <a:latin typeface="Arial" panose="020B0604020202020204" pitchFamily="34" charset="0"/>
              </a:rPr>
              <a:t>		-  </a:t>
            </a:r>
            <a:r>
              <a:rPr lang="en-US" altLang="zh-CN" sz="1600" i="1" dirty="0">
                <a:latin typeface="Arial" panose="020B0604020202020204" pitchFamily="34" charset="0"/>
              </a:rPr>
              <a:t>By providing an empowering atmosphere to perform</a:t>
            </a:r>
          </a:p>
          <a:p>
            <a:endParaRPr lang="en-US" altLang="zh-CN" sz="1600" dirty="0">
              <a:latin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</a:rPr>
              <a:t>Enhance Operational Agility</a:t>
            </a:r>
            <a:r>
              <a:rPr lang="en-US" altLang="zh-CN" sz="1600" dirty="0">
                <a:latin typeface="Arial" panose="020B0604020202020204" pitchFamily="34" charset="0"/>
              </a:rPr>
              <a:t>	- </a:t>
            </a:r>
            <a:r>
              <a:rPr lang="en-US" altLang="zh-CN" sz="1600" i="1" dirty="0">
                <a:latin typeface="Arial" panose="020B0604020202020204" pitchFamily="34" charset="0"/>
              </a:rPr>
              <a:t>Through scalability, flexibility and adaptability to ever 			   changing business environment.</a:t>
            </a:r>
          </a:p>
        </p:txBody>
      </p:sp>
      <p:sp>
        <p:nvSpPr>
          <p:cNvPr id="8200" name="Text Box 5"/>
          <p:cNvSpPr txBox="1"/>
          <p:nvPr/>
        </p:nvSpPr>
        <p:spPr>
          <a:xfrm>
            <a:off x="6629400" y="6019800"/>
            <a:ext cx="1195388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OUR VISION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3"/>
          <p:cNvSpPr/>
          <p:nvPr/>
        </p:nvSpPr>
        <p:spPr>
          <a:xfrm>
            <a:off x="0" y="5943600"/>
            <a:ext cx="6019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58" name="Line 4"/>
          <p:cNvSpPr/>
          <p:nvPr/>
        </p:nvSpPr>
        <p:spPr>
          <a:xfrm>
            <a:off x="6056313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59" name="Line 6"/>
          <p:cNvSpPr/>
          <p:nvPr/>
        </p:nvSpPr>
        <p:spPr>
          <a:xfrm>
            <a:off x="8763000" y="5943600"/>
            <a:ext cx="11430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0" name="Line 7"/>
          <p:cNvSpPr/>
          <p:nvPr/>
        </p:nvSpPr>
        <p:spPr>
          <a:xfrm>
            <a:off x="8763000" y="57150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1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45062" name="TextBox 15"/>
          <p:cNvSpPr txBox="1"/>
          <p:nvPr/>
        </p:nvSpPr>
        <p:spPr>
          <a:xfrm>
            <a:off x="6237288" y="6019800"/>
            <a:ext cx="23177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Architectural Projects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(Commercial)</a:t>
            </a:r>
          </a:p>
        </p:txBody>
      </p:sp>
      <p:sp>
        <p:nvSpPr>
          <p:cNvPr id="45063" name="Text Box 5"/>
          <p:cNvSpPr txBox="1"/>
          <p:nvPr/>
        </p:nvSpPr>
        <p:spPr>
          <a:xfrm>
            <a:off x="6270625" y="5749925"/>
            <a:ext cx="22637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PROJECTS AT A GLANCE</a:t>
            </a:r>
          </a:p>
        </p:txBody>
      </p:sp>
      <p:pic>
        <p:nvPicPr>
          <p:cNvPr id="45064" name="Picture 19" descr="3D Commercial  Plaza &amp; Tower Front Elevation 3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822325" y="152400"/>
            <a:ext cx="37496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5" name="Picture 23" descr="VibhaLabs.jpg"/>
          <p:cNvPicPr/>
          <p:nvPr/>
        </p:nvPicPr>
        <p:blipFill>
          <a:blip r:embed="rId3"/>
          <a:srcRect r="9259"/>
          <a:stretch>
            <a:fillRect/>
          </a:stretch>
        </p:blipFill>
        <p:spPr>
          <a:xfrm>
            <a:off x="4632325" y="152400"/>
            <a:ext cx="37496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6" name="Picture 26" descr="Facade-Front2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822325" y="2971800"/>
            <a:ext cx="3749675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7" name="Picture 12" descr="3D Commercial  Plaza &amp; Tower Front Elevation 42.jpg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5" y="2971800"/>
            <a:ext cx="3749675" cy="268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Line 3"/>
          <p:cNvSpPr/>
          <p:nvPr/>
        </p:nvSpPr>
        <p:spPr>
          <a:xfrm>
            <a:off x="0" y="6172200"/>
            <a:ext cx="58674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82" name="Line 4"/>
          <p:cNvSpPr/>
          <p:nvPr/>
        </p:nvSpPr>
        <p:spPr>
          <a:xfrm>
            <a:off x="5867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83" name="Line 6"/>
          <p:cNvSpPr/>
          <p:nvPr/>
        </p:nvSpPr>
        <p:spPr>
          <a:xfrm>
            <a:off x="7924800" y="6172200"/>
            <a:ext cx="19812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84" name="Line 7"/>
          <p:cNvSpPr/>
          <p:nvPr/>
        </p:nvSpPr>
        <p:spPr>
          <a:xfrm>
            <a:off x="79248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85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10" name="Group 36"/>
          <p:cNvGraphicFramePr>
            <a:graphicFrameLocks noGrp="1"/>
          </p:cNvGraphicFramePr>
          <p:nvPr/>
        </p:nvGraphicFramePr>
        <p:xfrm>
          <a:off x="685800" y="533400"/>
          <a:ext cx="8382000" cy="5160963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9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07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Professionalism :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are a very strong Team of motivated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  professionals with high ideals and commitment.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4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Quality                :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insist on Highest Quality Standards from all Vendors.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Flexibility           : 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work closely with our Clients in order to fulfill their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 requirements to their utmost satisfaction.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Timely Delivery : 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ensure that projects are run on schedule and are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  completed on time.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1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Integrity             :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are committed to work for and only in the interest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of our Clients.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4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T="45726" marB="4572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Involvement      : 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 provide continuous on-site monitoring during the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execution of the project.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109" name="Text Box 5"/>
          <p:cNvSpPr txBox="1"/>
          <p:nvPr/>
        </p:nvSpPr>
        <p:spPr>
          <a:xfrm>
            <a:off x="6073775" y="5986463"/>
            <a:ext cx="162242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OUR STRENGTHS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Line 3"/>
          <p:cNvSpPr/>
          <p:nvPr/>
        </p:nvSpPr>
        <p:spPr>
          <a:xfrm flipV="1">
            <a:off x="0" y="6172200"/>
            <a:ext cx="6172200" cy="7620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18" name="Line 6"/>
          <p:cNvSpPr/>
          <p:nvPr/>
        </p:nvSpPr>
        <p:spPr>
          <a:xfrm>
            <a:off x="8305800" y="6172200"/>
            <a:ext cx="14478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19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9220" name="TextBox 10"/>
          <p:cNvSpPr txBox="1"/>
          <p:nvPr/>
        </p:nvSpPr>
        <p:spPr>
          <a:xfrm>
            <a:off x="838200" y="381000"/>
            <a:ext cx="441960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Our 4C Philosophy …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sp>
        <p:nvSpPr>
          <p:cNvPr id="9221" name="Line 4"/>
          <p:cNvSpPr/>
          <p:nvPr/>
        </p:nvSpPr>
        <p:spPr>
          <a:xfrm>
            <a:off x="61722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22" name="Line 7"/>
          <p:cNvSpPr/>
          <p:nvPr/>
        </p:nvSpPr>
        <p:spPr>
          <a:xfrm>
            <a:off x="83058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4" name="TextBox 10"/>
          <p:cNvSpPr txBox="1">
            <a:spLocks noChangeArrowheads="1"/>
          </p:cNvSpPr>
          <p:nvPr/>
        </p:nvSpPr>
        <p:spPr bwMode="auto">
          <a:xfrm>
            <a:off x="1258888" y="1089025"/>
            <a:ext cx="6965950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	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Trust and Respect for Individuals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 Recognize long association with the Client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 Caring for the Community at large</a:t>
            </a:r>
          </a:p>
        </p:txBody>
      </p:sp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1258888" y="1955800"/>
            <a:ext cx="7034213" cy="1262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USTOMER CARE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Lending a helping care with smile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 Display positive Energy in all our dealings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 Enable customers to save money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 Show sense of Urgency in our activities</a:t>
            </a:r>
          </a:p>
        </p:txBody>
      </p:sp>
      <p:sp>
        <p:nvSpPr>
          <p:cNvPr id="6156" name="TextBox 10"/>
          <p:cNvSpPr txBox="1">
            <a:spLocks noChangeArrowheads="1"/>
          </p:cNvSpPr>
          <p:nvPr/>
        </p:nvSpPr>
        <p:spPr bwMode="auto">
          <a:xfrm>
            <a:off x="1258888" y="3098800"/>
            <a:ext cx="8494713" cy="1262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OURAGE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Doing right thing for the association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Exhibiting your conviction with Honesty &amp; Integrity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Taking Accountability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Intelligent Risk taking				</a:t>
            </a:r>
          </a:p>
        </p:txBody>
      </p:sp>
      <p:sp>
        <p:nvSpPr>
          <p:cNvPr id="6157" name="TextBox 10"/>
          <p:cNvSpPr txBox="1">
            <a:spLocks noChangeArrowheads="1"/>
          </p:cNvSpPr>
          <p:nvPr/>
        </p:nvSpPr>
        <p:spPr bwMode="auto">
          <a:xfrm>
            <a:off x="1303338" y="4318000"/>
            <a:ext cx="8183563" cy="10160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ONTINUAL 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Strive for improvement to achieve the extra ordinary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IMPROVEMENT 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 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Innovate for business excellence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  Assimilate feedback </a:t>
            </a:r>
          </a:p>
        </p:txBody>
      </p:sp>
      <p:sp>
        <p:nvSpPr>
          <p:cNvPr id="9227" name="Text Box 5"/>
          <p:cNvSpPr txBox="1"/>
          <p:nvPr/>
        </p:nvSpPr>
        <p:spPr>
          <a:xfrm>
            <a:off x="6172200" y="6019800"/>
            <a:ext cx="2052638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OUR 4C PHILOSOPHY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Line 3"/>
          <p:cNvSpPr/>
          <p:nvPr/>
        </p:nvSpPr>
        <p:spPr>
          <a:xfrm flipV="1">
            <a:off x="0" y="6172200"/>
            <a:ext cx="5578475" cy="7620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2" name="Line 6"/>
          <p:cNvSpPr/>
          <p:nvPr/>
        </p:nvSpPr>
        <p:spPr>
          <a:xfrm>
            <a:off x="8153400" y="6172200"/>
            <a:ext cx="1752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3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0244" name="Line 4"/>
          <p:cNvSpPr/>
          <p:nvPr/>
        </p:nvSpPr>
        <p:spPr>
          <a:xfrm>
            <a:off x="558165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Line 7"/>
          <p:cNvSpPr/>
          <p:nvPr/>
        </p:nvSpPr>
        <p:spPr>
          <a:xfrm>
            <a:off x="8153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6" name="Text Box 5"/>
          <p:cNvSpPr txBox="1"/>
          <p:nvPr/>
        </p:nvSpPr>
        <p:spPr>
          <a:xfrm>
            <a:off x="5851525" y="5986463"/>
            <a:ext cx="1997075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SERVICES RENDERED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5800" y="422275"/>
            <a:ext cx="8763000" cy="529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Preliminary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Survey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of the site and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Master Planning 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including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zoning.</a:t>
            </a:r>
            <a:endParaRPr kumimoji="0" lang="en-US" sz="1600" kern="0" cap="none" spc="0" normalizeH="0" baseline="0" noProof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Architectural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the building  as per the Client requirements.</a:t>
            </a: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(Commercial / Residential)</a:t>
            </a: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Interior design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of the facility including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space planning / color scheme</a:t>
            </a:r>
            <a:endParaRPr kumimoji="0" lang="en-US" sz="1600" kern="0" cap="none" spc="0" normalizeH="0" baseline="0" noProof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(Commercial / Retail / Hospital / Residential)</a:t>
            </a: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Complete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 Services design  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including Structural, Landscaping ,Electrical, HVAC, Networking, PHE and Security Systems (Sprinkler, FDA, PA, CCTV, Access Control etc…) </a:t>
            </a: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Project management 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including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time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cost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management of  the entire project</a:t>
            </a: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Managing sites thru Project Managers / Site Engineers</a:t>
            </a: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Hold site meetings for co-ordination between the Client / Consultants &amp; Vendors</a:t>
            </a: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Checking &amp; certification of bills.</a:t>
            </a:r>
          </a:p>
          <a:p>
            <a:pPr marL="1066800" marR="0" lvl="1" indent="-6096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Prepare Closure Reports</a:t>
            </a: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Third party </a:t>
            </a:r>
            <a:r>
              <a:rPr kumimoji="0" lang="en-US" sz="1600" b="1" kern="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Auditing</a:t>
            </a:r>
            <a:r>
              <a:rPr kumimoji="0" lang="en-US" sz="1600" kern="0" cap="none" spc="0" normalizeH="0" baseline="0" noProof="0" dirty="0">
                <a:latin typeface="Arial" panose="020B0604020202020204" pitchFamily="34" charset="0"/>
                <a:ea typeface="+mn-ea"/>
                <a:cs typeface="+mn-cs"/>
              </a:rPr>
              <a:t> for Interior projects.</a:t>
            </a: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endParaRPr kumimoji="0" lang="en-US" sz="1600" kern="0" cap="none" spc="0" normalizeH="0" baseline="0" noProof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endParaRPr kumimoji="0" lang="en-US" sz="1600" kern="0" cap="none" spc="0" normalizeH="0" baseline="0" noProof="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609600" marR="0" indent="-609600" defTabSz="9144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  <a:defRPr/>
            </a:pPr>
            <a:endParaRPr kumimoji="0" lang="en-US" sz="1600" kern="0" cap="none" spc="0" normalizeH="0" baseline="0" noProof="0" dirty="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Line 3"/>
          <p:cNvSpPr/>
          <p:nvPr/>
        </p:nvSpPr>
        <p:spPr>
          <a:xfrm flipV="1">
            <a:off x="0" y="6172200"/>
            <a:ext cx="5578475" cy="7620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6" name="Line 6"/>
          <p:cNvSpPr/>
          <p:nvPr/>
        </p:nvSpPr>
        <p:spPr>
          <a:xfrm>
            <a:off x="8153400" y="6172200"/>
            <a:ext cx="1752600" cy="0"/>
          </a:xfrm>
          <a:prstGeom prst="line">
            <a:avLst/>
          </a:prstGeom>
          <a:ln w="9525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1268" name="Line 4"/>
          <p:cNvSpPr/>
          <p:nvPr/>
        </p:nvSpPr>
        <p:spPr>
          <a:xfrm>
            <a:off x="558165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69" name="Line 7"/>
          <p:cNvSpPr/>
          <p:nvPr/>
        </p:nvSpPr>
        <p:spPr>
          <a:xfrm>
            <a:off x="8153400" y="5943600"/>
            <a:ext cx="0" cy="457200"/>
          </a:xfrm>
          <a:prstGeom prst="line">
            <a:avLst/>
          </a:prstGeom>
          <a:ln w="254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0" name="Text Box 5"/>
          <p:cNvSpPr txBox="1"/>
          <p:nvPr/>
        </p:nvSpPr>
        <p:spPr>
          <a:xfrm>
            <a:off x="5715000" y="5892800"/>
            <a:ext cx="21812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SERVICES RENDERED</a:t>
            </a:r>
          </a:p>
          <a:p>
            <a:pPr algn="ctr"/>
            <a:r>
              <a:rPr lang="en-US" altLang="zh-CN" sz="1600" b="1" dirty="0">
                <a:solidFill>
                  <a:srgbClr val="5F5F5F"/>
                </a:solidFill>
                <a:latin typeface="Gill Sans Ultra Bold Condensed" panose="020B0A06020104020203" pitchFamily="34" charset="0"/>
              </a:rPr>
              <a:t>Interior Design &amp; PMC</a:t>
            </a:r>
          </a:p>
        </p:txBody>
      </p:sp>
      <p:sp>
        <p:nvSpPr>
          <p:cNvPr id="11271" name="Rectangle 3"/>
          <p:cNvSpPr txBox="1"/>
          <p:nvPr/>
        </p:nvSpPr>
        <p:spPr>
          <a:xfrm>
            <a:off x="609600" y="346075"/>
            <a:ext cx="7924800" cy="5292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To do preliminary survey of the site and design the facility accordance to the Client requirements and the industry standards/norms.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Release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 large scale</a:t>
            </a:r>
            <a:r>
              <a:rPr lang="en-US" altLang="zh-CN" sz="1600" b="1" dirty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and</a:t>
            </a:r>
            <a:r>
              <a:rPr lang="en-US" altLang="zh-CN" sz="1600" b="1" dirty="0">
                <a:latin typeface="Arial" panose="020B060402020202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detailed drawings </a:t>
            </a:r>
            <a:r>
              <a:rPr lang="en-US" altLang="zh-CN" sz="1600" dirty="0">
                <a:latin typeface="Arial" panose="020B0604020202020204" pitchFamily="34" charset="0"/>
              </a:rPr>
              <a:t>as and when required.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Site Execution including all services &amp; Supervision</a:t>
            </a:r>
            <a:r>
              <a:rPr lang="en-US" altLang="zh-CN" sz="1600" dirty="0">
                <a:latin typeface="Arial" panose="020B0604020202020204" pitchFamily="34" charset="0"/>
              </a:rPr>
              <a:t> by appointing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Project Manager/Site Engineer</a:t>
            </a:r>
            <a:r>
              <a:rPr lang="en-US" altLang="zh-CN" sz="1600" dirty="0">
                <a:latin typeface="Arial" panose="020B0604020202020204" pitchFamily="34" charset="0"/>
              </a:rPr>
              <a:t> and by periodic visits by Project Architects / Principal Architect to Check quality of material and workmanship and clarify any interpretation of the drawings and specifications that may be necessary.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Hold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Weekly site meetings</a:t>
            </a:r>
            <a:r>
              <a:rPr lang="en-US" altLang="zh-CN" sz="1600" dirty="0">
                <a:latin typeface="Arial" panose="020B0604020202020204" pitchFamily="34" charset="0"/>
              </a:rPr>
              <a:t> to ensure that the project proceeds generally in accordance with the agreement of the contract and sort out problems in execution. 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Coordinate</a:t>
            </a:r>
            <a:r>
              <a:rPr lang="en-US" altLang="zh-CN" sz="1600" dirty="0">
                <a:latin typeface="Arial" panose="020B0604020202020204" pitchFamily="34" charset="0"/>
              </a:rPr>
              <a:t> with Client and Consultants for smooth completion of the work and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Escalate</a:t>
            </a:r>
            <a:r>
              <a:rPr lang="en-US" altLang="zh-CN" sz="1600" dirty="0">
                <a:latin typeface="Arial" panose="020B0604020202020204" pitchFamily="34" charset="0"/>
              </a:rPr>
              <a:t> any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cost</a:t>
            </a:r>
            <a:r>
              <a:rPr lang="en-US" altLang="zh-CN" sz="1600" dirty="0">
                <a:latin typeface="Arial" panose="020B0604020202020204" pitchFamily="34" charset="0"/>
              </a:rPr>
              <a:t> and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time</a:t>
            </a:r>
            <a:r>
              <a:rPr lang="en-US" altLang="zh-CN" sz="1600" dirty="0">
                <a:latin typeface="Arial" panose="020B0604020202020204" pitchFamily="34" charset="0"/>
              </a:rPr>
              <a:t> variations to the Client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Prepare a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snag list</a:t>
            </a:r>
            <a:r>
              <a:rPr lang="en-US" altLang="zh-CN" sz="1600" dirty="0">
                <a:latin typeface="Arial" panose="020B0604020202020204" pitchFamily="34" charset="0"/>
              </a:rPr>
              <a:t> in various works and 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rectify</a:t>
            </a:r>
            <a:r>
              <a:rPr lang="en-US" altLang="zh-CN" sz="1600" dirty="0">
                <a:latin typeface="Arial" panose="020B0604020202020204" pitchFamily="34" charset="0"/>
              </a:rPr>
              <a:t> them before final handing of the site.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To check and certify the running &amp; final bills after checking the quantities.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r>
              <a:rPr lang="en-US" altLang="zh-CN" sz="1600" dirty="0">
                <a:latin typeface="Arial" panose="020B0604020202020204" pitchFamily="34" charset="0"/>
              </a:rPr>
              <a:t>To prepare Closure Project Reports like As-built documents</a:t>
            </a:r>
          </a:p>
          <a:p>
            <a:pPr marL="609600" indent="-609600" eaLnBrk="0" hangingPunct="0">
              <a:lnSpc>
                <a:spcPct val="120000"/>
              </a:lnSpc>
              <a:spcBef>
                <a:spcPct val="35000"/>
              </a:spcBef>
              <a:buClr>
                <a:schemeClr val="tx1"/>
              </a:buClr>
              <a:buSzTx/>
              <a:buFontTx/>
              <a:buChar char="•"/>
            </a:pPr>
            <a:endParaRPr lang="en-US" altLang="zh-CN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13"/>
          <p:cNvSpPr txBox="1"/>
          <p:nvPr/>
        </p:nvSpPr>
        <p:spPr>
          <a:xfrm>
            <a:off x="3124200" y="1230313"/>
            <a:ext cx="6248400" cy="19700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</a:rPr>
              <a:t>Mohammed Ayub Bin Khalid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Managing Director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Engineering from </a:t>
            </a:r>
            <a:r>
              <a:rPr lang="en-US" altLang="zh-CN" sz="1400" b="1" i="1" dirty="0">
                <a:latin typeface="Arial" panose="020B0604020202020204" pitchFamily="34" charset="0"/>
              </a:rPr>
              <a:t>IIT College  of Engineering </a:t>
            </a:r>
            <a:r>
              <a:rPr lang="en-US" altLang="zh-CN" sz="1400" dirty="0">
                <a:latin typeface="Arial" panose="020B0604020202020204" pitchFamily="34" charset="0"/>
              </a:rPr>
              <a:t>Bangalore in 1995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A multi talented person in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A  complete team player worked in various MNC’s sectors and has enough professional experience in managing &amp; Handling Turnkey projects of all sizes.</a:t>
            </a:r>
          </a:p>
        </p:txBody>
      </p:sp>
      <p:sp>
        <p:nvSpPr>
          <p:cNvPr id="12290" name="TextBox 13"/>
          <p:cNvSpPr txBox="1"/>
          <p:nvPr/>
        </p:nvSpPr>
        <p:spPr>
          <a:xfrm>
            <a:off x="685800" y="3140075"/>
            <a:ext cx="8610600" cy="3108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*Possess sound knowledge about prevalent real estate markets with hands on experience in managing a wide range of projects including supervision, quality control &amp; documentation of civil and interior projects.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*Proficient at developing apt design solutions for clients, providing </a:t>
            </a:r>
            <a:r>
              <a:rPr lang="en-US" altLang="zh-CN" sz="1400" b="1" dirty="0">
                <a:latin typeface="Arial" panose="020B0604020202020204" pitchFamily="34" charset="0"/>
              </a:rPr>
              <a:t>investment &amp; design advisory</a:t>
            </a:r>
            <a:r>
              <a:rPr lang="en-US" altLang="zh-CN" sz="1400" dirty="0">
                <a:latin typeface="Arial" panose="020B0604020202020204" pitchFamily="34" charset="0"/>
              </a:rPr>
              <a:t> and alternatives for ensuring maximum output.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*Well versed with technical tools &amp; systems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*Possess demonstrated </a:t>
            </a:r>
            <a:r>
              <a:rPr lang="en-US" altLang="zh-CN" sz="1400" b="1" dirty="0">
                <a:latin typeface="Arial" panose="020B0604020202020204" pitchFamily="34" charset="0"/>
              </a:rPr>
              <a:t>communication skills</a:t>
            </a:r>
            <a:r>
              <a:rPr lang="en-US" altLang="zh-CN" sz="1400" dirty="0">
                <a:latin typeface="Arial" panose="020B0604020202020204" pitchFamily="34" charset="0"/>
              </a:rPr>
              <a:t> with exceptional relationship management and team   supervision abilities.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*Experience in </a:t>
            </a:r>
            <a:r>
              <a:rPr lang="en-US" altLang="zh-CN" sz="1400" b="1" dirty="0">
                <a:latin typeface="Arial" panose="020B0604020202020204" pitchFamily="34" charset="0"/>
              </a:rPr>
              <a:t>designing</a:t>
            </a:r>
            <a:r>
              <a:rPr lang="en-US" altLang="zh-CN" sz="1400" dirty="0">
                <a:latin typeface="Arial" panose="020B0604020202020204" pitchFamily="34" charset="0"/>
              </a:rPr>
              <a:t> huge projects (Both Interiors and Architecture) catering to various segments of clients (IT, ITES ,Retail etc..)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*Was part of the execution team which set up their first </a:t>
            </a:r>
            <a:r>
              <a:rPr lang="en-US" altLang="zh-CN" sz="1400" b="1" dirty="0">
                <a:latin typeface="Arial" panose="020B0604020202020204" pitchFamily="34" charset="0"/>
              </a:rPr>
              <a:t>facility</a:t>
            </a:r>
            <a:r>
              <a:rPr lang="en-US" altLang="zh-CN" sz="1400" dirty="0">
                <a:latin typeface="Arial" panose="020B0604020202020204" pitchFamily="34" charset="0"/>
              </a:rPr>
              <a:t> in India for some of the Global IT giants like Microsoft, CISCO, HP, Google, &amp; SAP Labs.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*Experience in </a:t>
            </a:r>
            <a:r>
              <a:rPr lang="en-US" altLang="zh-CN" sz="1400" b="1" dirty="0">
                <a:latin typeface="Arial" panose="020B0604020202020204" pitchFamily="34" charset="0"/>
              </a:rPr>
              <a:t>handling Turn key projects</a:t>
            </a:r>
            <a:r>
              <a:rPr lang="en-US" altLang="zh-CN" sz="1400" dirty="0">
                <a:latin typeface="Arial" panose="020B0604020202020204" pitchFamily="34" charset="0"/>
              </a:rPr>
              <a:t> with strict monitoring of financial cash flow.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5025"/>
            <a:ext cx="2209800" cy="224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TextBox 4"/>
          <p:cNvSpPr txBox="1"/>
          <p:nvPr/>
        </p:nvSpPr>
        <p:spPr>
          <a:xfrm>
            <a:off x="8077200" y="228600"/>
            <a:ext cx="155733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Key Personal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8"/>
          <p:cNvSpPr/>
          <p:nvPr/>
        </p:nvSpPr>
        <p:spPr>
          <a:xfrm>
            <a:off x="234950" y="0"/>
            <a:ext cx="136525" cy="6858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4338" name="TextBox 13"/>
          <p:cNvSpPr txBox="1"/>
          <p:nvPr/>
        </p:nvSpPr>
        <p:spPr>
          <a:xfrm>
            <a:off x="3200400" y="1905000"/>
            <a:ext cx="6248400" cy="161582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latin typeface="Arial" panose="020B0604020202020204" pitchFamily="34" charset="0"/>
              </a:rPr>
              <a:t>Irfan khan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</a:rPr>
              <a:t>Project Manager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</a:rPr>
              <a:t>Worked with various MNC’s and has enough professional experience in managing projects of all sizes.</a:t>
            </a:r>
          </a:p>
        </p:txBody>
      </p:sp>
      <p:sp>
        <p:nvSpPr>
          <p:cNvPr id="14339" name="TextBox 13"/>
          <p:cNvSpPr txBox="1"/>
          <p:nvPr/>
        </p:nvSpPr>
        <p:spPr>
          <a:xfrm>
            <a:off x="762000" y="3657600"/>
            <a:ext cx="8610600" cy="3324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*Possess sound knowledge about prevalent project management with hands on experience in managing a    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  wide range of projects including supervision, quality control &amp; documentation of civil and interior projects.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*Experience in </a:t>
            </a:r>
            <a:r>
              <a:rPr lang="en-US" altLang="zh-CN" sz="1400" b="1" dirty="0">
                <a:latin typeface="Arial" panose="020B0604020202020204" pitchFamily="34" charset="0"/>
              </a:rPr>
              <a:t>handling Turn key projects</a:t>
            </a:r>
            <a:r>
              <a:rPr lang="en-US" altLang="zh-CN" sz="1400" dirty="0">
                <a:latin typeface="Arial" panose="020B0604020202020204" pitchFamily="34" charset="0"/>
              </a:rPr>
              <a:t> with strict monitoring.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*Possess in defining project scope, objectives, staffing, resources and deliverables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*Possess in planning and scheduling project timelines and milestones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</a:rPr>
              <a:t>*Possess in managing vendor relationships including negotiating and controlling contracts</a:t>
            </a: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14340" name="TextBox 5"/>
          <p:cNvSpPr txBox="1"/>
          <p:nvPr/>
        </p:nvSpPr>
        <p:spPr>
          <a:xfrm>
            <a:off x="8077200" y="228600"/>
            <a:ext cx="155733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Key Personal</a:t>
            </a:r>
          </a:p>
        </p:txBody>
      </p:sp>
      <p:pic>
        <p:nvPicPr>
          <p:cNvPr id="1434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01675"/>
            <a:ext cx="2133600" cy="272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1706</Words>
  <Application>Microsoft Office PowerPoint</Application>
  <PresentationFormat>A4 Paper (210x297 mm)</PresentationFormat>
  <Paragraphs>581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Irfan khan</cp:lastModifiedBy>
  <cp:revision>409</cp:revision>
  <cp:lastPrinted>2013-03-21T17:43:20Z</cp:lastPrinted>
  <dcterms:created xsi:type="dcterms:W3CDTF">2011-06-09T09:35:39Z</dcterms:created>
  <dcterms:modified xsi:type="dcterms:W3CDTF">2024-11-21T08:04:26Z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